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19" r:id="rId1"/>
  </p:sldMasterIdLst>
  <p:notesMasterIdLst>
    <p:notesMasterId r:id="rId22"/>
  </p:notesMasterIdLst>
  <p:handoutMasterIdLst>
    <p:handoutMasterId r:id="rId23"/>
  </p:handoutMasterIdLst>
  <p:sldIdLst>
    <p:sldId id="1637" r:id="rId2"/>
    <p:sldId id="1677" r:id="rId3"/>
    <p:sldId id="1674" r:id="rId4"/>
    <p:sldId id="1627" r:id="rId5"/>
    <p:sldId id="1658" r:id="rId6"/>
    <p:sldId id="1651" r:id="rId7"/>
    <p:sldId id="1678" r:id="rId8"/>
    <p:sldId id="1686" r:id="rId9"/>
    <p:sldId id="1684" r:id="rId10"/>
    <p:sldId id="1679" r:id="rId11"/>
    <p:sldId id="1683" r:id="rId12"/>
    <p:sldId id="1681" r:id="rId13"/>
    <p:sldId id="1682" r:id="rId14"/>
    <p:sldId id="1652" r:id="rId15"/>
    <p:sldId id="1675" r:id="rId16"/>
    <p:sldId id="1689" r:id="rId17"/>
    <p:sldId id="1663" r:id="rId18"/>
    <p:sldId id="1688" r:id="rId19"/>
    <p:sldId id="1646" r:id="rId20"/>
    <p:sldId id="1685" r:id="rId21"/>
  </p:sldIdLst>
  <p:sldSz cx="12192000" cy="6858000"/>
  <p:notesSz cx="6858000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dreddine LKHADARI" initials="BL" lastIdx="1" clrIdx="0">
    <p:extLst>
      <p:ext uri="{19B8F6BF-5375-455C-9EA6-DF929625EA0E}">
        <p15:presenceInfo xmlns:p15="http://schemas.microsoft.com/office/powerpoint/2012/main" userId="Badreddine LKHADAR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AE6E"/>
    <a:srgbClr val="209C3C"/>
    <a:srgbClr val="1F588E"/>
    <a:srgbClr val="DDA667"/>
    <a:srgbClr val="4B5D7F"/>
    <a:srgbClr val="F6CB60"/>
    <a:srgbClr val="DDFFDD"/>
    <a:srgbClr val="CCFFCC"/>
    <a:srgbClr val="C7970D"/>
    <a:srgbClr val="1A8E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Style léger 3 - Accentuation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6" autoAdjust="0"/>
    <p:restoredTop sz="95867" autoAdjust="0"/>
  </p:normalViewPr>
  <p:slideViewPr>
    <p:cSldViewPr snapToGrid="0" showGuides="1">
      <p:cViewPr varScale="1">
        <p:scale>
          <a:sx n="74" d="100"/>
          <a:sy n="74" d="100"/>
        </p:scale>
        <p:origin x="64" y="144"/>
      </p:cViewPr>
      <p:guideLst>
        <p:guide orient="horz" pos="213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595" y="5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02E3C796-2079-40CC-B62C-412D68758D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8549FA-6F63-401A-A344-4B70CD02DB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6" y="1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A727C-988B-4B1C-81B9-9A1CD894B73A}" type="datetimeFigureOut">
              <a:rPr lang="fr-FR" smtClean="0"/>
              <a:pPr/>
              <a:t>06/06/2022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729662F-DB57-450D-8A84-26C0D6F5E2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7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B36F283-3842-4198-850A-3EFAD567D3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6" y="9428587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47C99-89B6-4AD4-A888-BD64F625C80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269134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6" y="1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8214A-D8B3-4915-8962-B43E5231684C}" type="datetimeFigureOut">
              <a:rPr lang="en-US" smtClean="0"/>
              <a:pPr/>
              <a:t>6/6/2022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0850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777195"/>
            <a:ext cx="548640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7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6" y="9428587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158C4-8972-4A9B-866C-EFB23766131C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2950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016C09B-4FD1-E041-862E-B20F0189DA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58" r="50208" b="44137"/>
          <a:stretch/>
        </p:blipFill>
        <p:spPr>
          <a:xfrm>
            <a:off x="0" y="0"/>
            <a:ext cx="12369800" cy="693038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688445"/>
            <a:ext cx="9144000" cy="1024875"/>
          </a:xfrm>
        </p:spPr>
        <p:txBody>
          <a:bodyPr anchor="b">
            <a:normAutofit/>
          </a:bodyPr>
          <a:lstStyle>
            <a:lvl1pPr algn="ctr">
              <a:defRPr sz="32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807252"/>
            <a:ext cx="9144000" cy="496451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B153-5F4B-443C-9114-0C89DEDBE7E5}" type="datetimeFigureOut">
              <a:rPr lang="fr-FR" smtClean="0"/>
              <a:pPr/>
              <a:t>06/06/2022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5D14-0D72-4631-9DF9-AC04B9F0D6BF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C91D33F-1998-441B-A5E9-44FDD11DDF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/>
          <a:srcRect l="16491" t="50283" r="27967" b="37051"/>
          <a:stretch/>
        </p:blipFill>
        <p:spPr>
          <a:xfrm>
            <a:off x="4758595" y="6186228"/>
            <a:ext cx="2683797" cy="408035"/>
          </a:xfrm>
          <a:prstGeom prst="rect">
            <a:avLst/>
          </a:prstGeom>
        </p:spPr>
      </p:pic>
      <p:pic>
        <p:nvPicPr>
          <p:cNvPr id="1027" name="Picture 3" descr="D:\Data Big Ideas\Clients\DGCT\Charte graphique\Logos\Logos et intitulés Directions\Logos Directions\Archive\Logo PNG\PCD-VF.pn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3567451" y="139352"/>
            <a:ext cx="5112913" cy="21974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0137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xfrm>
            <a:off x="11291299" y="6451319"/>
            <a:ext cx="720000" cy="360000"/>
          </a:xfrm>
        </p:spPr>
        <p:txBody>
          <a:bodyPr anchor="ctr" anchorCtr="0"/>
          <a:lstStyle>
            <a:lvl1pPr algn="ctr">
              <a:defRPr sz="1800">
                <a:latin typeface="Candara" panose="020E0502030303020204" pitchFamily="34" charset="0"/>
              </a:defRPr>
            </a:lvl1pPr>
          </a:lstStyle>
          <a:p>
            <a:fld id="{E5F0174D-89A1-4BA3-834A-BC3992787878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6"/>
          <p:cNvSpPr>
            <a:spLocks noGrp="1"/>
          </p:cNvSpPr>
          <p:nvPr>
            <p:ph type="title" hasCustomPrompt="1"/>
          </p:nvPr>
        </p:nvSpPr>
        <p:spPr>
          <a:xfrm>
            <a:off x="1434905" y="105879"/>
            <a:ext cx="9359703" cy="1080000"/>
          </a:xfrm>
        </p:spPr>
        <p:txBody>
          <a:bodyPr anchor="ctr" anchorCtr="0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37915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xfrm>
            <a:off x="11291299" y="6451319"/>
            <a:ext cx="720000" cy="360000"/>
          </a:xfrm>
        </p:spPr>
        <p:txBody>
          <a:bodyPr anchor="ctr" anchorCtr="0"/>
          <a:lstStyle>
            <a:lvl1pPr algn="ctr">
              <a:defRPr sz="1800">
                <a:latin typeface="Candara" panose="020E0502030303020204" pitchFamily="34" charset="0"/>
              </a:defRPr>
            </a:lvl1pPr>
          </a:lstStyle>
          <a:p>
            <a:fld id="{E5F0174D-89A1-4BA3-834A-BC3992787878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6"/>
          <p:cNvSpPr>
            <a:spLocks noGrp="1"/>
          </p:cNvSpPr>
          <p:nvPr>
            <p:ph type="title" hasCustomPrompt="1"/>
          </p:nvPr>
        </p:nvSpPr>
        <p:spPr>
          <a:xfrm>
            <a:off x="1434905" y="105879"/>
            <a:ext cx="9359703" cy="1080000"/>
          </a:xfrm>
        </p:spPr>
        <p:txBody>
          <a:bodyPr anchor="ctr" anchorCtr="0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444032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xfrm>
            <a:off x="11291299" y="6451319"/>
            <a:ext cx="720000" cy="360000"/>
          </a:xfrm>
        </p:spPr>
        <p:txBody>
          <a:bodyPr anchor="ctr" anchorCtr="0"/>
          <a:lstStyle>
            <a:lvl1pPr algn="ctr">
              <a:defRPr sz="1800">
                <a:latin typeface="Candara" panose="020E0502030303020204" pitchFamily="34" charset="0"/>
              </a:defRPr>
            </a:lvl1pPr>
          </a:lstStyle>
          <a:p>
            <a:fld id="{E5F0174D-89A1-4BA3-834A-BC3992787878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6"/>
          <p:cNvSpPr>
            <a:spLocks noGrp="1"/>
          </p:cNvSpPr>
          <p:nvPr>
            <p:ph type="title" hasCustomPrompt="1"/>
          </p:nvPr>
        </p:nvSpPr>
        <p:spPr>
          <a:xfrm>
            <a:off x="1434905" y="105879"/>
            <a:ext cx="9359703" cy="1080000"/>
          </a:xfrm>
        </p:spPr>
        <p:txBody>
          <a:bodyPr anchor="ctr" anchorCtr="0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42843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B153-5F4B-443C-9114-0C89DEDBE7E5}" type="datetimeFigureOut">
              <a:rPr lang="fr-FR" smtClean="0"/>
              <a:pPr/>
              <a:t>06/06/2022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5D14-0D72-4631-9DF9-AC04B9F0D6B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Titre 6"/>
          <p:cNvSpPr>
            <a:spLocks noGrp="1"/>
          </p:cNvSpPr>
          <p:nvPr>
            <p:ph type="title" hasCustomPrompt="1"/>
          </p:nvPr>
        </p:nvSpPr>
        <p:spPr>
          <a:xfrm>
            <a:off x="1434905" y="105879"/>
            <a:ext cx="9359703" cy="1080000"/>
          </a:xfrm>
        </p:spPr>
        <p:txBody>
          <a:bodyPr anchor="ctr" anchorCtr="0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02339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2195"/>
            <a:ext cx="10515600" cy="120107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B153-5F4B-443C-9114-0C89DEDBE7E5}" type="datetimeFigureOut">
              <a:rPr lang="fr-FR" smtClean="0"/>
              <a:pPr/>
              <a:t>06/06/2022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5D14-0D72-4631-9DF9-AC04B9F0D6B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2277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xfrm>
            <a:off x="11291299" y="6451319"/>
            <a:ext cx="720000" cy="360000"/>
          </a:xfrm>
        </p:spPr>
        <p:txBody>
          <a:bodyPr anchor="ctr" anchorCtr="0"/>
          <a:lstStyle>
            <a:lvl1pPr algn="ctr">
              <a:defRPr sz="1800">
                <a:latin typeface="Candara" panose="020E0502030303020204" pitchFamily="34" charset="0"/>
              </a:defRPr>
            </a:lvl1pPr>
          </a:lstStyle>
          <a:p>
            <a:fld id="{E5F0174D-89A1-4BA3-834A-BC3992787878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3" name="Groupe 2"/>
          <p:cNvGrpSpPr/>
          <p:nvPr userDrawn="1"/>
        </p:nvGrpSpPr>
        <p:grpSpPr>
          <a:xfrm>
            <a:off x="0" y="0"/>
            <a:ext cx="12192000" cy="6439352"/>
            <a:chOff x="0" y="0"/>
            <a:chExt cx="12192000" cy="6439352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404F4E6-78FF-F248-AF20-F23CD736C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6" t="6194" r="8829" b="39154"/>
            <a:stretch/>
          </p:blipFill>
          <p:spPr>
            <a:xfrm>
              <a:off x="0" y="0"/>
              <a:ext cx="12192000" cy="4035287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7A135BC-6B58-504D-BE74-331D2168F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470"/>
            <a:stretch/>
          </p:blipFill>
          <p:spPr>
            <a:xfrm>
              <a:off x="0" y="495752"/>
              <a:ext cx="4237838" cy="5943600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79" y="2114843"/>
              <a:ext cx="2558829" cy="23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1803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xfrm>
            <a:off x="11291299" y="6451319"/>
            <a:ext cx="720000" cy="360000"/>
          </a:xfrm>
        </p:spPr>
        <p:txBody>
          <a:bodyPr anchor="ctr" anchorCtr="0"/>
          <a:lstStyle>
            <a:lvl1pPr algn="ctr">
              <a:defRPr sz="1800">
                <a:latin typeface="Candara" panose="020E0502030303020204" pitchFamily="34" charset="0"/>
              </a:defRPr>
            </a:lvl1pPr>
          </a:lstStyle>
          <a:p>
            <a:fld id="{E5F0174D-89A1-4BA3-834A-BC3992787878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3" name="Groupe 2"/>
          <p:cNvGrpSpPr/>
          <p:nvPr userDrawn="1"/>
        </p:nvGrpSpPr>
        <p:grpSpPr>
          <a:xfrm>
            <a:off x="0" y="0"/>
            <a:ext cx="12191999" cy="6857999"/>
            <a:chOff x="0" y="0"/>
            <a:chExt cx="12191999" cy="685799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0402B49-3CFC-084B-A353-E5AFCB6BDE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47" t="1411" r="3036" b="2491"/>
            <a:stretch/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7A135BC-6B58-504D-BE74-331D2168F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470"/>
            <a:stretch/>
          </p:blipFill>
          <p:spPr>
            <a:xfrm>
              <a:off x="0" y="495752"/>
              <a:ext cx="4237838" cy="5943600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672" y="2147073"/>
              <a:ext cx="2558832" cy="23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7660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xfrm>
            <a:off x="11291299" y="6451319"/>
            <a:ext cx="720000" cy="360000"/>
          </a:xfrm>
        </p:spPr>
        <p:txBody>
          <a:bodyPr anchor="ctr" anchorCtr="0"/>
          <a:lstStyle>
            <a:lvl1pPr algn="ctr">
              <a:defRPr sz="1800">
                <a:latin typeface="Candara" panose="020E0502030303020204" pitchFamily="34" charset="0"/>
              </a:defRPr>
            </a:lvl1pPr>
          </a:lstStyle>
          <a:p>
            <a:fld id="{E5F0174D-89A1-4BA3-834A-BC3992787878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3" name="Groupe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D1D036C-BE8C-8244-945F-69BA65D5EC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00" t="1979" r="2000" b="197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7A135BC-6B58-504D-BE74-331D2168F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470"/>
            <a:stretch/>
          </p:blipFill>
          <p:spPr>
            <a:xfrm>
              <a:off x="0" y="495752"/>
              <a:ext cx="4237838" cy="5943600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672" y="2147073"/>
              <a:ext cx="2558832" cy="23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787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xfrm>
            <a:off x="11291299" y="6451319"/>
            <a:ext cx="720000" cy="360000"/>
          </a:xfrm>
        </p:spPr>
        <p:txBody>
          <a:bodyPr anchor="ctr" anchorCtr="0"/>
          <a:lstStyle>
            <a:lvl1pPr algn="ctr">
              <a:defRPr sz="1800">
                <a:latin typeface="Candara" panose="020E0502030303020204" pitchFamily="34" charset="0"/>
              </a:defRPr>
            </a:lvl1pPr>
          </a:lstStyle>
          <a:p>
            <a:fld id="{E5F0174D-89A1-4BA3-834A-BC3992787878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3" name="Groupe 2"/>
          <p:cNvGrpSpPr/>
          <p:nvPr userDrawn="1"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D75C4FF-1DB0-D24D-9A67-E33C767C29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/>
            <a:stretch/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7A135BC-6B58-504D-BE74-331D2168F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470"/>
            <a:stretch/>
          </p:blipFill>
          <p:spPr>
            <a:xfrm>
              <a:off x="0" y="495752"/>
              <a:ext cx="4237838" cy="5943600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672" y="2147073"/>
              <a:ext cx="2558832" cy="23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4323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B153-5F4B-443C-9114-0C89DEDBE7E5}" type="datetimeFigureOut">
              <a:rPr lang="fr-FR" smtClean="0"/>
              <a:pPr/>
              <a:t>06/06/2022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5D14-0D72-4631-9DF9-AC04B9F0D6B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2448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B153-5F4B-443C-9114-0C89DEDBE7E5}" type="datetimeFigureOut">
              <a:rPr lang="fr-FR" smtClean="0"/>
              <a:pPr/>
              <a:t>06/06/2022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5D14-0D72-4631-9DF9-AC04B9F0D6B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6"/>
          <p:cNvSpPr>
            <a:spLocks noGrp="1"/>
          </p:cNvSpPr>
          <p:nvPr>
            <p:ph type="title" hasCustomPrompt="1"/>
          </p:nvPr>
        </p:nvSpPr>
        <p:spPr>
          <a:xfrm>
            <a:off x="1434905" y="105879"/>
            <a:ext cx="9359703" cy="1080000"/>
          </a:xfrm>
        </p:spPr>
        <p:txBody>
          <a:bodyPr anchor="ctr" anchorCtr="0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876638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B153-5F4B-443C-9114-0C89DEDBE7E5}" type="datetimeFigureOut">
              <a:rPr lang="fr-FR" smtClean="0"/>
              <a:pPr/>
              <a:t>06/06/2022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45D14-0D72-4631-9DF9-AC04B9F0D6B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Parallélogramme 9">
            <a:extLst>
              <a:ext uri="{FF2B5EF4-FFF2-40B4-BE49-F238E27FC236}">
                <a16:creationId xmlns:a16="http://schemas.microsoft.com/office/drawing/2014/main" id="{2A096DB9-8C03-404C-A74B-D3B5355DB753}"/>
              </a:ext>
            </a:extLst>
          </p:cNvPr>
          <p:cNvSpPr/>
          <p:nvPr userDrawn="1"/>
        </p:nvSpPr>
        <p:spPr>
          <a:xfrm>
            <a:off x="1" y="0"/>
            <a:ext cx="12192000" cy="1296364"/>
          </a:xfrm>
          <a:prstGeom prst="parallelogram">
            <a:avLst>
              <a:gd name="adj" fmla="val 0"/>
            </a:avLst>
          </a:prstGeom>
          <a:solidFill>
            <a:srgbClr val="1F5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" descr="Résultat de recherche d'images pour &quot;royaume du Maroc&quot;">
            <a:extLst>
              <a:ext uri="{FF2B5EF4-FFF2-40B4-BE49-F238E27FC236}">
                <a16:creationId xmlns:a16="http://schemas.microsoft.com/office/drawing/2014/main" id="{249D7DB6-B3A5-DC44-92D6-788865E790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24732" y="205987"/>
            <a:ext cx="816423" cy="88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27" y="2159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55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6" r:id="rId2"/>
    <p:sldLayoutId id="2147483721" r:id="rId3"/>
    <p:sldLayoutId id="2147483741" r:id="rId4"/>
    <p:sldLayoutId id="2147483738" r:id="rId5"/>
    <p:sldLayoutId id="2147483739" r:id="rId6"/>
    <p:sldLayoutId id="2147483740" r:id="rId7"/>
    <p:sldLayoutId id="2147483722" r:id="rId8"/>
    <p:sldLayoutId id="2147483724" r:id="rId9"/>
    <p:sldLayoutId id="2147483733" r:id="rId10"/>
    <p:sldLayoutId id="2147483736" r:id="rId11"/>
    <p:sldLayoutId id="214748373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089517"/>
            <a:ext cx="9144000" cy="2387600"/>
          </a:xfrm>
        </p:spPr>
        <p:txBody>
          <a:bodyPr>
            <a:normAutofit/>
          </a:bodyPr>
          <a:lstStyle/>
          <a:p>
            <a:pPr rtl="1"/>
            <a:r>
              <a:rPr lang="fr-FR" b="1" dirty="0">
                <a:solidFill>
                  <a:srgbClr val="1F588E"/>
                </a:solidFill>
                <a:cs typeface="HELVETICA" panose="020B0604020202020204" pitchFamily="34" charset="0"/>
              </a:rPr>
              <a:t>Appui à la participation citoyenne au niveau des Collectivités Territoriales</a:t>
            </a:r>
            <a:br>
              <a:rPr lang="fr-FR" b="1" dirty="0">
                <a:solidFill>
                  <a:srgbClr val="1F588E"/>
                </a:solidFill>
                <a:cs typeface="HELVETICA" panose="020B0604020202020204" pitchFamily="34" charset="0"/>
              </a:rPr>
            </a:br>
            <a:endParaRPr lang="ar-MA" b="1" dirty="0">
              <a:solidFill>
                <a:srgbClr val="1F588E"/>
              </a:solidFill>
              <a:cs typeface="HELVETICA" panose="020B0604020202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01638" y="5436973"/>
            <a:ext cx="9144000" cy="69590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fr-FR" sz="2400" b="1" dirty="0">
                <a:solidFill>
                  <a:srgbClr val="1F588E"/>
                </a:solidFill>
                <a:latin typeface="+mj-lt"/>
                <a:ea typeface="+mj-ea"/>
                <a:cs typeface="HELVETICA" panose="020B0604020202020204" pitchFamily="34" charset="0"/>
              </a:rPr>
              <a:t>Lundi 06 Juin 2022</a:t>
            </a:r>
          </a:p>
        </p:txBody>
      </p:sp>
    </p:spTree>
    <p:extLst>
      <p:ext uri="{BB962C8B-B14F-4D97-AF65-F5344CB8AC3E}">
        <p14:creationId xmlns:p14="http://schemas.microsoft.com/office/powerpoint/2010/main" val="1969577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07691" y="166266"/>
            <a:ext cx="9864793" cy="1080000"/>
          </a:xfrm>
        </p:spPr>
        <p:txBody>
          <a:bodyPr>
            <a:normAutofit/>
          </a:bodyPr>
          <a:lstStyle/>
          <a:p>
            <a:r>
              <a:rPr lang="fr-FR" sz="2400" dirty="0">
                <a:ea typeface="Calibri" panose="020F0502020204030204" pitchFamily="34" charset="0"/>
                <a:cs typeface="Arial" panose="020B0604020202020204" pitchFamily="34" charset="0"/>
              </a:rPr>
              <a:t>Outils innovants de participation citoyenne au niveau des régions</a:t>
            </a:r>
            <a:endParaRPr lang="fr-MA" sz="2400" dirty="0"/>
          </a:p>
        </p:txBody>
      </p:sp>
      <p:sp>
        <p:nvSpPr>
          <p:cNvPr id="3" name="Rectangle 2"/>
          <p:cNvSpPr/>
          <p:nvPr/>
        </p:nvSpPr>
        <p:spPr>
          <a:xfrm>
            <a:off x="531341" y="1433395"/>
            <a:ext cx="11170508" cy="17184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dirty="0"/>
              <a:t>Benchmarks national et international concernant les outils et démarches de participation citoyenne</a:t>
            </a:r>
            <a:endParaRPr lang="fr-MA" dirty="0"/>
          </a:p>
          <a:p>
            <a:pPr marL="342900" lvl="0" indent="-342900" algn="just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dirty="0"/>
              <a:t>Sélection et adaptation des mécanismes de participation citoyenne au contexte national tels le jury et assemblée de citoyens, forum de quartier, consultation et concertation en ligne, budget participatif … </a:t>
            </a:r>
            <a:endParaRPr lang="fr-MA" dirty="0"/>
          </a:p>
          <a:p>
            <a:pPr marL="342900" lvl="0" indent="-342900" algn="just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dirty="0"/>
              <a:t>Développement de 11 fiches pratiques des outils pour orienter leur utilisation</a:t>
            </a:r>
            <a:endParaRPr lang="fr-MA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8EAA2D2F-0FFA-465E-943D-27787D2E3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097" y="1794294"/>
            <a:ext cx="15152914" cy="615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65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cs typeface="Arial" panose="020B0604020202020204" pitchFamily="34" charset="0"/>
              </a:rPr>
              <a:t>Les fiches </a:t>
            </a:r>
            <a:r>
              <a:rPr lang="fr-FR" sz="2400" dirty="0">
                <a:cs typeface="Arial" panose="020B0604020202020204" pitchFamily="34" charset="0"/>
              </a:rPr>
              <a:t>pratiques</a:t>
            </a:r>
            <a:r>
              <a:rPr lang="en-GB" sz="2400" dirty="0">
                <a:cs typeface="Arial" panose="020B0604020202020204" pitchFamily="34" charset="0"/>
              </a:rPr>
              <a:t> sur </a:t>
            </a:r>
            <a:r>
              <a:rPr lang="en-GB" sz="2400" dirty="0">
                <a:cs typeface="Arial"/>
              </a:rPr>
              <a:t>le </a:t>
            </a:r>
            <a:r>
              <a:rPr lang="en-GB" sz="2400" dirty="0" err="1">
                <a:cs typeface="Arial"/>
              </a:rPr>
              <a:t>Portail</a:t>
            </a:r>
            <a:r>
              <a:rPr lang="en-GB" sz="2400" dirty="0">
                <a:cs typeface="Arial"/>
              </a:rPr>
              <a:t> National des </a:t>
            </a:r>
            <a:r>
              <a:rPr lang="en-GB" sz="2400" dirty="0" err="1">
                <a:cs typeface="Arial"/>
              </a:rPr>
              <a:t>Collectivités</a:t>
            </a:r>
            <a:r>
              <a:rPr lang="en-GB" sz="2400" dirty="0">
                <a:cs typeface="Arial"/>
              </a:rPr>
              <a:t> </a:t>
            </a:r>
            <a:r>
              <a:rPr lang="en-GB" sz="2400" dirty="0" err="1">
                <a:cs typeface="Arial"/>
              </a:rPr>
              <a:t>Territoriales</a:t>
            </a:r>
            <a:endParaRPr lang="fr-MA" sz="2400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A742CD6-918F-46DD-AA3B-3C486C6ED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50" y="1654631"/>
            <a:ext cx="4087136" cy="469174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6B5431F-73FA-4F47-9C0B-1B81B9E57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907" y="1654631"/>
            <a:ext cx="3691675" cy="469174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90894A2-78B2-43B4-ABE0-D52962544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8804" y="1654631"/>
            <a:ext cx="3727138" cy="469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79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>
                <a:ea typeface="Calibri" panose="020F0502020204030204" pitchFamily="34" charset="0"/>
                <a:cs typeface="Times New Roman" panose="02020603050405020304" pitchFamily="18" charset="0"/>
              </a:rPr>
              <a:t>Mentorat technique au profit de 3 régions pilotes</a:t>
            </a:r>
            <a:endParaRPr lang="fr-MA" sz="2800" dirty="0"/>
          </a:p>
        </p:txBody>
      </p:sp>
      <p:sp>
        <p:nvSpPr>
          <p:cNvPr id="4" name="Rectangle 3"/>
          <p:cNvSpPr/>
          <p:nvPr/>
        </p:nvSpPr>
        <p:spPr>
          <a:xfrm>
            <a:off x="702497" y="1477808"/>
            <a:ext cx="10824518" cy="4334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1000"/>
              </a:spcBef>
            </a:pPr>
            <a:r>
              <a:rPr lang="fr-FR" b="1" dirty="0"/>
              <a:t>Jury de citoyens – Draa Tafilalet</a:t>
            </a:r>
          </a:p>
          <a:p>
            <a:pPr lvl="0" algn="just">
              <a:spcBef>
                <a:spcPts val="1000"/>
              </a:spcBef>
            </a:pPr>
            <a:r>
              <a:rPr lang="fr-FR" dirty="0"/>
              <a:t>Sur le «Soutien de l’économie sociale et solidaire et la valorisation des produits régionaux» en organisant des rencontres avec les citoyen-ne-s, les coopératives, les chercheurs, les porteurs de petits projets et les commerçants dans les cinq provinces de la région.</a:t>
            </a:r>
          </a:p>
          <a:p>
            <a:pPr lvl="0" algn="just">
              <a:spcBef>
                <a:spcPts val="1000"/>
              </a:spcBef>
            </a:pPr>
            <a:r>
              <a:rPr lang="fr-FR" b="1" dirty="0"/>
              <a:t>Concertation en ligne – Souss-Massa</a:t>
            </a:r>
          </a:p>
          <a:p>
            <a:pPr lvl="0" algn="just">
              <a:spcBef>
                <a:spcPts val="1000"/>
              </a:spcBef>
            </a:pPr>
            <a:r>
              <a:rPr lang="fr-FR" dirty="0"/>
              <a:t>Sur «Le renforcement du positionnement de la société civile et sa force de proposition vis-à-vis du développement régional» en lançant un appel à manifestation d’intérêt des acteurs de la société civile souhaitant prendre part à ce processus.</a:t>
            </a:r>
          </a:p>
          <a:p>
            <a:pPr lvl="0" algn="just">
              <a:spcBef>
                <a:spcPts val="1000"/>
              </a:spcBef>
            </a:pPr>
            <a:r>
              <a:rPr lang="fr-FR" b="1" dirty="0"/>
              <a:t>Consultation en ligne – Fès-Meknès </a:t>
            </a:r>
          </a:p>
          <a:p>
            <a:pPr lvl="0" algn="just">
              <a:spcBef>
                <a:spcPts val="1000"/>
              </a:spcBef>
            </a:pPr>
            <a:r>
              <a:rPr lang="fr-FR" dirty="0"/>
              <a:t>Sur le «Développement rural», décliné en sous-thèmes touchant à l’emploi et la formation dans le milieu rural, la promotion du tourisme solidaire et l’accompagnement des associations et coopératives rurale de la région. Une adresse mail et une page « Facebook » dédiées à recueillir les propositions et les idées des citoyen-ne-s et associations ont été mises en place.</a:t>
            </a:r>
          </a:p>
        </p:txBody>
      </p:sp>
    </p:spTree>
    <p:extLst>
      <p:ext uri="{BB962C8B-B14F-4D97-AF65-F5344CB8AC3E}">
        <p14:creationId xmlns:p14="http://schemas.microsoft.com/office/powerpoint/2010/main" val="1903491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/>
              <a:t>Communication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247136" y="1291858"/>
            <a:ext cx="118954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9535" lvl="0" algn="just">
              <a:lnSpc>
                <a:spcPct val="150000"/>
              </a:lnSpc>
              <a:spcAft>
                <a:spcPts val="800"/>
              </a:spcAft>
            </a:pPr>
            <a:r>
              <a:rPr lang="fr-FR" dirty="0"/>
              <a:t>L’élaboration de 7 Capsules vidéos en motion design de sensibilisation et de présentation de diverses outils de participation citoyenne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3C9B091C-77D3-4ED1-AC22-F9DC46DD0EF0}"/>
              </a:ext>
            </a:extLst>
          </p:cNvPr>
          <p:cNvSpPr txBox="1"/>
          <p:nvPr/>
        </p:nvSpPr>
        <p:spPr>
          <a:xfrm>
            <a:off x="4036569" y="3682929"/>
            <a:ext cx="3858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fr-FR" b="1" dirty="0">
                <a:solidFill>
                  <a:prstClr val="black"/>
                </a:solidFill>
                <a:latin typeface="Calibri" panose="020F0502020204030204"/>
              </a:rPr>
              <a:t>Démarche de participation </a:t>
            </a:r>
          </a:p>
          <a:p>
            <a:pPr algn="ctr" defTabSz="457200"/>
            <a:r>
              <a:rPr lang="fr-FR" b="1" dirty="0">
                <a:solidFill>
                  <a:prstClr val="black"/>
                </a:solidFill>
                <a:latin typeface="Calibri" panose="020F0502020204030204"/>
              </a:rPr>
              <a:t>citoyenne 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80D3CC62-A9F4-4775-ABDA-61A65036ECE8}"/>
              </a:ext>
            </a:extLst>
          </p:cNvPr>
          <p:cNvSpPr txBox="1"/>
          <p:nvPr/>
        </p:nvSpPr>
        <p:spPr>
          <a:xfrm>
            <a:off x="7930084" y="3755663"/>
            <a:ext cx="3206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fr-FR" b="1" dirty="0">
                <a:solidFill>
                  <a:prstClr val="black"/>
                </a:solidFill>
                <a:latin typeface="Calibri" panose="020F0502020204030204"/>
              </a:rPr>
              <a:t>Jury et assemblée </a:t>
            </a:r>
          </a:p>
          <a:p>
            <a:pPr algn="ctr" defTabSz="457200"/>
            <a:r>
              <a:rPr lang="fr-FR" b="1" dirty="0">
                <a:solidFill>
                  <a:prstClr val="black"/>
                </a:solidFill>
                <a:latin typeface="Calibri" panose="020F0502020204030204"/>
              </a:rPr>
              <a:t>de citoyens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56A7A2D2-63EF-4065-AF07-C7006260CD67}"/>
              </a:ext>
            </a:extLst>
          </p:cNvPr>
          <p:cNvSpPr txBox="1"/>
          <p:nvPr/>
        </p:nvSpPr>
        <p:spPr>
          <a:xfrm>
            <a:off x="703563" y="6466494"/>
            <a:ext cx="2851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fr-FR" b="1" dirty="0">
                <a:solidFill>
                  <a:prstClr val="black"/>
                </a:solidFill>
                <a:latin typeface="Calibri" panose="020F0502020204030204"/>
              </a:rPr>
              <a:t>Forum de quartier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F9304924-C2B0-4AE7-8E8F-0F23DA976655}"/>
              </a:ext>
            </a:extLst>
          </p:cNvPr>
          <p:cNvSpPr txBox="1"/>
          <p:nvPr/>
        </p:nvSpPr>
        <p:spPr>
          <a:xfrm>
            <a:off x="4482933" y="6440412"/>
            <a:ext cx="3064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fr-FR" b="1" dirty="0">
                <a:solidFill>
                  <a:prstClr val="black"/>
                </a:solidFill>
                <a:latin typeface="Calibri" panose="020F0502020204030204"/>
              </a:rPr>
              <a:t>Budget participatif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CA2E2F7-09A8-4D8A-B440-92F17BDA0E15}"/>
              </a:ext>
            </a:extLst>
          </p:cNvPr>
          <p:cNvSpPr txBox="1"/>
          <p:nvPr/>
        </p:nvSpPr>
        <p:spPr>
          <a:xfrm>
            <a:off x="7930084" y="6120227"/>
            <a:ext cx="3641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fr-FR" b="1" dirty="0">
                <a:solidFill>
                  <a:prstClr val="black"/>
                </a:solidFill>
                <a:latin typeface="Calibri" panose="020F0502020204030204"/>
              </a:rPr>
              <a:t>Consultation et concertation numérique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F547D8-D4AA-4227-8D46-3F335F6CE497}"/>
              </a:ext>
            </a:extLst>
          </p:cNvPr>
          <p:cNvSpPr/>
          <p:nvPr/>
        </p:nvSpPr>
        <p:spPr>
          <a:xfrm>
            <a:off x="705184" y="4038502"/>
            <a:ext cx="30245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fr-FR" b="1" dirty="0">
                <a:solidFill>
                  <a:prstClr val="black"/>
                </a:solidFill>
                <a:latin typeface="Calibri" panose="020F0502020204030204"/>
              </a:rPr>
              <a:t>Outils de participation citoyenne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EB796BAE-9BEE-44E0-A7E6-128A44149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00" y="4603770"/>
            <a:ext cx="3024556" cy="192973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19378000-28C0-491A-B8F9-5E61A4FF4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1890" y="1891841"/>
            <a:ext cx="2713231" cy="1867644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AB03B5C4-05A0-43D3-BE6F-DDB59720C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5976" y="1874635"/>
            <a:ext cx="2713231" cy="1823064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C8D24CFD-D1A5-475E-9D8E-F22AE0102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4179" y="4380929"/>
            <a:ext cx="2753575" cy="1802852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40EF6885-26F4-4F3A-9A66-E8FDA7776C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4205" y="4220288"/>
            <a:ext cx="3356882" cy="2274841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1DF7629A-45D7-47B7-BA6E-4A6CF7920A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264" y="2256841"/>
            <a:ext cx="2950029" cy="1719876"/>
          </a:xfrm>
          <a:prstGeom prst="rect">
            <a:avLst/>
          </a:prstGeom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8F3CDA3E-B2A0-D69F-7DBD-3DB998209997}"/>
              </a:ext>
            </a:extLst>
          </p:cNvPr>
          <p:cNvSpPr txBox="1"/>
          <p:nvPr/>
        </p:nvSpPr>
        <p:spPr>
          <a:xfrm>
            <a:off x="2228278" y="1780274"/>
            <a:ext cx="3064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fr-FR" b="1" dirty="0">
                <a:solidFill>
                  <a:prstClr val="black"/>
                </a:solidFill>
                <a:latin typeface="Calibri" panose="020F0502020204030204"/>
              </a:rPr>
              <a:t>Boite à outils</a:t>
            </a:r>
          </a:p>
        </p:txBody>
      </p:sp>
    </p:spTree>
    <p:extLst>
      <p:ext uri="{BB962C8B-B14F-4D97-AF65-F5344CB8AC3E}">
        <p14:creationId xmlns:p14="http://schemas.microsoft.com/office/powerpoint/2010/main" val="3413865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8136" y="261154"/>
            <a:ext cx="10170543" cy="1080000"/>
          </a:xfrm>
        </p:spPr>
        <p:txBody>
          <a:bodyPr>
            <a:normAutofit/>
          </a:bodyPr>
          <a:lstStyle/>
          <a:p>
            <a:r>
              <a:rPr lang="fr-FR" dirty="0"/>
              <a:t>Label Commune Citoyenne</a:t>
            </a:r>
            <a:br>
              <a:rPr lang="fr-FR" sz="2400" dirty="0"/>
            </a:br>
            <a:endParaRPr lang="fr-FR" sz="24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0174D-89A1-4BA3-834A-BC3992787878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740373" y="1527189"/>
            <a:ext cx="11077816" cy="568984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just">
              <a:buFont typeface="Arial" panose="020B0604020202020204" pitchFamily="34" charset="0"/>
              <a:buNone/>
            </a:pPr>
            <a:endParaRPr lang="fr-FR" sz="1600" dirty="0"/>
          </a:p>
          <a:p>
            <a:pPr marL="457200" lvl="1" indent="0" algn="just">
              <a:buFont typeface="Arial" panose="020B0604020202020204" pitchFamily="34" charset="0"/>
              <a:buNone/>
            </a:pPr>
            <a:endParaRPr lang="fr-FR" sz="1200" dirty="0"/>
          </a:p>
          <a:p>
            <a:pPr lvl="1" algn="just"/>
            <a:endParaRPr lang="fr-FR" sz="1200" dirty="0"/>
          </a:p>
          <a:p>
            <a:pPr lvl="1" algn="just"/>
            <a:endParaRPr lang="fr-FR" sz="1200" dirty="0"/>
          </a:p>
        </p:txBody>
      </p:sp>
      <p:sp>
        <p:nvSpPr>
          <p:cNvPr id="4" name="Rectangle 3"/>
          <p:cNvSpPr/>
          <p:nvPr/>
        </p:nvSpPr>
        <p:spPr>
          <a:xfrm>
            <a:off x="740373" y="1588890"/>
            <a:ext cx="10451415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9535" lvl="0" algn="just">
              <a:lnSpc>
                <a:spcPct val="150000"/>
              </a:lnSpc>
              <a:spcAft>
                <a:spcPts val="800"/>
              </a:spcAft>
            </a:pPr>
            <a:r>
              <a:rPr lang="fr-FR" dirty="0"/>
              <a:t>Le projet piloté par l’Association Marocaine des Présidents des Conseils Communaux (AMPCC) en partenariat avec l’Association </a:t>
            </a:r>
            <a:r>
              <a:rPr lang="fr-FR" dirty="0" err="1"/>
              <a:t>Targa</a:t>
            </a:r>
            <a:r>
              <a:rPr lang="fr-FR" dirty="0"/>
              <a:t> pour le Développement et l’Environnement avec l’appui de la DGCT constitue une initiative volontariste qui permet aux communes adhérentes de :</a:t>
            </a:r>
          </a:p>
          <a:p>
            <a:pPr marL="285750" marR="89535" lvl="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dirty="0"/>
              <a:t>Valoriser, promouvoir et consolider leurs pratiques démocratiques à travers des mécanismes d’auto-évaluation</a:t>
            </a:r>
          </a:p>
          <a:p>
            <a:pPr marL="285750" marR="89535" lvl="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dirty="0"/>
              <a:t>Offrir un cadre de travail innovant pour les intervenants dans l’action communale</a:t>
            </a:r>
          </a:p>
          <a:p>
            <a:pPr marL="285750" marR="89535" lvl="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dirty="0"/>
              <a:t>Faire le point sur les pratiques existantes et planifier des mesures d’amélioration concrètes en matière de Bonne Gouvernance</a:t>
            </a:r>
          </a:p>
          <a:p>
            <a:pPr marL="285750" marR="89535" lvl="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/>
              <a:t>Environ </a:t>
            </a:r>
            <a:r>
              <a:rPr lang="fr-FR" dirty="0"/>
              <a:t>70 communes sont concernées par cette première édition</a:t>
            </a:r>
            <a:endParaRPr lang="fr-MA" dirty="0"/>
          </a:p>
          <a:p>
            <a:pPr marR="89535" lvl="0" algn="just">
              <a:lnSpc>
                <a:spcPct val="150000"/>
              </a:lnSpc>
              <a:spcAft>
                <a:spcPts val="800"/>
              </a:spcAft>
            </a:pPr>
            <a:endParaRPr lang="fr-FR" dirty="0"/>
          </a:p>
          <a:p>
            <a:pPr marR="89535" lvl="0" algn="just">
              <a:lnSpc>
                <a:spcPct val="150000"/>
              </a:lnSpc>
              <a:spcAft>
                <a:spcPts val="800"/>
              </a:spcAft>
            </a:pPr>
            <a:endParaRPr lang="fr-FR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639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prstClr val="white"/>
                </a:solidFill>
              </a:rPr>
              <a:t>Label Commune Citoyenne</a:t>
            </a:r>
            <a:endParaRPr lang="fr-MA" dirty="0"/>
          </a:p>
        </p:txBody>
      </p:sp>
      <p:sp>
        <p:nvSpPr>
          <p:cNvPr id="3" name="ZoneTexte 2"/>
          <p:cNvSpPr txBox="1"/>
          <p:nvPr/>
        </p:nvSpPr>
        <p:spPr>
          <a:xfrm>
            <a:off x="605482" y="1425126"/>
            <a:ext cx="7253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processus de labellisation comprend les étapes suivantes</a:t>
            </a:r>
            <a:endParaRPr lang="fr-MA" dirty="0"/>
          </a:p>
        </p:txBody>
      </p:sp>
      <p:pic>
        <p:nvPicPr>
          <p:cNvPr id="4" name="Image 3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384854" y="1912942"/>
            <a:ext cx="6919784" cy="4824294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D4B65F6-699E-FFC7-7F50-BD4109C34DCA}"/>
              </a:ext>
            </a:extLst>
          </p:cNvPr>
          <p:cNvSpPr txBox="1"/>
          <p:nvPr/>
        </p:nvSpPr>
        <p:spPr>
          <a:xfrm>
            <a:off x="3865876" y="1880718"/>
            <a:ext cx="1939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11 janvier 12 mars 2022</a:t>
            </a:r>
            <a:endParaRPr lang="fr-MA" sz="1200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345BB58-54AA-630A-2F12-5091291D6AFD}"/>
              </a:ext>
            </a:extLst>
          </p:cNvPr>
          <p:cNvSpPr txBox="1"/>
          <p:nvPr/>
        </p:nvSpPr>
        <p:spPr>
          <a:xfrm>
            <a:off x="4011283" y="2664284"/>
            <a:ext cx="2829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Les formations sur l’auto-évaluation </a:t>
            </a:r>
            <a:endParaRPr lang="fr-MA" sz="1200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D9EE0F7-0DDE-CDFA-FA63-FA5B7AD9E52C}"/>
              </a:ext>
            </a:extLst>
          </p:cNvPr>
          <p:cNvSpPr txBox="1"/>
          <p:nvPr/>
        </p:nvSpPr>
        <p:spPr>
          <a:xfrm>
            <a:off x="9522941" y="1903250"/>
            <a:ext cx="166614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i="1" u="none" strike="noStrike" kern="1200" cap="none" spc="0" baseline="0" dirty="0">
                <a:solidFill>
                  <a:srgbClr val="404040"/>
                </a:solidFill>
                <a:uFillTx/>
                <a:latin typeface="+mj-lt"/>
                <a:cs typeface="Times New Roman" pitchFamily="18"/>
              </a:rPr>
              <a:t>PAC</a:t>
            </a:r>
          </a:p>
          <a:p>
            <a:r>
              <a:rPr lang="fr-FR" sz="1100" b="1" i="1" u="none" strike="noStrike" kern="1200" cap="none" spc="0" baseline="0" dirty="0">
                <a:solidFill>
                  <a:srgbClr val="404040"/>
                </a:solidFill>
                <a:uFillTx/>
                <a:latin typeface="+mj-lt"/>
                <a:cs typeface="Times New Roman" pitchFamily="18"/>
              </a:rPr>
              <a:t>IEECAG  organigramme communication</a:t>
            </a:r>
          </a:p>
          <a:p>
            <a:r>
              <a:rPr lang="fr-FR" sz="1100" b="1" i="1" dirty="0">
                <a:solidFill>
                  <a:srgbClr val="404040"/>
                </a:solidFill>
                <a:latin typeface="+mj-lt"/>
                <a:cs typeface="Times New Roman" pitchFamily="18"/>
              </a:rPr>
              <a:t>Bonnes pratiques</a:t>
            </a:r>
            <a:endParaRPr lang="fr-MA" sz="1100" b="1" dirty="0">
              <a:latin typeface="+mj-lt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0F40DD9-8CC4-EF8D-FB1B-C53C3A86F893}"/>
              </a:ext>
            </a:extLst>
          </p:cNvPr>
          <p:cNvSpPr txBox="1"/>
          <p:nvPr/>
        </p:nvSpPr>
        <p:spPr>
          <a:xfrm>
            <a:off x="-417332" y="2595273"/>
            <a:ext cx="26037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buFont typeface="Wingdings" pitchFamily="2"/>
              <a:buChar char="§"/>
            </a:pPr>
            <a:r>
              <a:rPr lang="fr-FR" sz="1100" b="1" dirty="0">
                <a:latin typeface="+mj-lt"/>
                <a:cs typeface="Times New Roman" pitchFamily="18"/>
              </a:rPr>
              <a:t>Organes de gouvernance de la commune </a:t>
            </a:r>
          </a:p>
          <a:p>
            <a:pPr lvl="1" algn="just">
              <a:buFont typeface="Wingdings" pitchFamily="2"/>
              <a:buChar char="§"/>
            </a:pPr>
            <a:r>
              <a:rPr lang="fr-FR" sz="1100" b="1" dirty="0">
                <a:latin typeface="+mj-lt"/>
                <a:cs typeface="Times New Roman" pitchFamily="18"/>
              </a:rPr>
              <a:t>Gestion des ressources </a:t>
            </a:r>
          </a:p>
          <a:p>
            <a:pPr lvl="1" algn="just">
              <a:buFont typeface="Wingdings" pitchFamily="2"/>
              <a:buChar char="§"/>
            </a:pPr>
            <a:r>
              <a:rPr lang="fr-FR" sz="1100" b="1" dirty="0">
                <a:latin typeface="+mj-lt"/>
                <a:cs typeface="Times New Roman" pitchFamily="18"/>
              </a:rPr>
              <a:t>Services publics locaux</a:t>
            </a:r>
          </a:p>
          <a:p>
            <a:pPr lvl="1" algn="just">
              <a:buFont typeface="Wingdings" pitchFamily="2"/>
              <a:buChar char="§"/>
            </a:pPr>
            <a:r>
              <a:rPr lang="fr-FR" sz="1100" b="1" dirty="0">
                <a:latin typeface="+mj-lt"/>
                <a:cs typeface="Times New Roman" pitchFamily="18"/>
              </a:rPr>
              <a:t>Équipements, infrastructures et développement durable ; </a:t>
            </a:r>
          </a:p>
          <a:p>
            <a:pPr lvl="1" algn="just">
              <a:buFont typeface="Wingdings" pitchFamily="2"/>
              <a:buChar char="§"/>
            </a:pPr>
            <a:r>
              <a:rPr lang="fr-FR" sz="1100" b="1" dirty="0">
                <a:latin typeface="+mj-lt"/>
                <a:cs typeface="Times New Roman" pitchFamily="18"/>
              </a:rPr>
              <a:t>Coopération et partenariat</a:t>
            </a:r>
            <a:endParaRPr lang="fr-MA" sz="11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5648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83F400-2C5D-9CAA-2F2A-07EF876E4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 - Participation</a:t>
            </a:r>
            <a:endParaRPr lang="fr-MA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7AB99D-2978-61D4-56BC-41567D642547}"/>
              </a:ext>
            </a:extLst>
          </p:cNvPr>
          <p:cNvSpPr/>
          <p:nvPr/>
        </p:nvSpPr>
        <p:spPr>
          <a:xfrm>
            <a:off x="558749" y="2180779"/>
            <a:ext cx="11074502" cy="1235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fr-FR" sz="2000" b="1" dirty="0">
                <a:solidFill>
                  <a:srgbClr val="0F6FC6">
                    <a:lumMod val="75000"/>
                  </a:srgb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gestion des pétitions présentées aux collectivités territoriales </a:t>
            </a:r>
            <a:r>
              <a:rPr lang="fr-FR" sz="2000" dirty="0">
                <a:solidFill>
                  <a:prstClr val="black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 les citoyennes et citoyens et les associations via la plateforme e-participation est en cours de finalisation. </a:t>
            </a:r>
            <a:endParaRPr lang="fr-FR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716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Programme d’Appui à la Participation Citoyenne en partenariat avec l’UE</a:t>
            </a:r>
            <a:endParaRPr lang="fr-MA" sz="4400" dirty="0"/>
          </a:p>
        </p:txBody>
      </p:sp>
      <p:sp>
        <p:nvSpPr>
          <p:cNvPr id="3" name="Rectangle 2"/>
          <p:cNvSpPr/>
          <p:nvPr/>
        </p:nvSpPr>
        <p:spPr>
          <a:xfrm>
            <a:off x="344959" y="1988135"/>
            <a:ext cx="11502081" cy="4036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9535" algn="just">
              <a:lnSpc>
                <a:spcPct val="150000"/>
              </a:lnSpc>
              <a:spcAft>
                <a:spcPts val="800"/>
              </a:spcAft>
            </a:pPr>
            <a:r>
              <a:rPr lang="fr-FR" sz="2000" b="1" dirty="0"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Objectif</a:t>
            </a:r>
            <a:r>
              <a:rPr lang="fr-FR" sz="2000" dirty="0"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>
                <a:latin typeface="Trebuchet MS" panose="020B0603020202020204" pitchFamily="34" charset="0"/>
                <a:cs typeface="Calibri" panose="020F0502020204030204" pitchFamily="34" charset="0"/>
              </a:rPr>
              <a:t>principal</a:t>
            </a:r>
            <a:r>
              <a:rPr lang="fr-FR" sz="200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: A</a:t>
            </a:r>
            <a:r>
              <a:rPr lang="fr-FR" sz="20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ccompagner 60 communes des régions de </a:t>
            </a:r>
            <a:r>
              <a:rPr lang="fr-FR" sz="2000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Casablanca-Settat, l’Oriental, Souss-Massa, Tanger-Tétouan-Al Hoceima et Beni Mellal-</a:t>
            </a:r>
            <a:r>
              <a:rPr lang="fr-FR" sz="2000" b="1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Khénifra</a:t>
            </a:r>
            <a:r>
              <a:rPr lang="fr-FR" sz="20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à promouvoir la gouvernance locale participative renforcer la participation des citoyen(ne)s et de la société civile dans l’élaboration, la mise en œuvre, le suivi et l’évaluation des politiques publiques locales </a:t>
            </a:r>
          </a:p>
          <a:p>
            <a:pPr marR="89535" algn="just">
              <a:lnSpc>
                <a:spcPct val="150000"/>
              </a:lnSpc>
              <a:spcAft>
                <a:spcPts val="800"/>
              </a:spcAft>
            </a:pPr>
            <a:r>
              <a:rPr lang="fr-FR" sz="2000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Durée</a:t>
            </a:r>
            <a:r>
              <a:rPr lang="fr-FR" sz="20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: 3 ans il est mis en œuvre par ENABEL</a:t>
            </a:r>
            <a:endParaRPr lang="fr-FR" sz="20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89535" algn="just">
              <a:lnSpc>
                <a:spcPct val="150000"/>
              </a:lnSpc>
              <a:spcAft>
                <a:spcPts val="800"/>
              </a:spcAft>
            </a:pPr>
            <a:r>
              <a:rPr lang="fr-FR" sz="2000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Inauguration</a:t>
            </a:r>
            <a:r>
              <a:rPr lang="fr-FR" sz="20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officielle au niveau national a eu lieu le 5 avril 2022 à Rabat</a:t>
            </a:r>
          </a:p>
          <a:p>
            <a:pPr marR="89535" algn="just">
              <a:lnSpc>
                <a:spcPct val="150000"/>
              </a:lnSpc>
              <a:spcAft>
                <a:spcPts val="800"/>
              </a:spcAft>
            </a:pPr>
            <a:r>
              <a:rPr lang="fr-FR" sz="20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Lancement régional du projet à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Calibri" panose="020F0502020204030204" pitchFamily="34" charset="0"/>
                <a:cs typeface="Calibri" panose="020F0502020204030204" pitchFamily="34" charset="0"/>
              </a:rPr>
              <a:t>Beni Mellal-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Calibri" panose="020F0502020204030204" pitchFamily="34" charset="0"/>
                <a:cs typeface="Calibri" panose="020F0502020204030204" pitchFamily="34" charset="0"/>
              </a:rPr>
              <a:t>Khénifra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>
                <a:latin typeface="+mj-lt"/>
                <a:cs typeface="Calibri" panose="020F0502020204030204" pitchFamily="34" charset="0"/>
              </a:rPr>
              <a:t>le 19 Mai 2022 et </a:t>
            </a:r>
            <a:r>
              <a:rPr lang="fr-FR" sz="2000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Casablanca-Settat </a:t>
            </a:r>
            <a:r>
              <a:rPr lang="fr-FR" sz="2000" dirty="0">
                <a:latin typeface="+mj-lt"/>
                <a:cs typeface="Calibri" panose="020F0502020204030204" pitchFamily="34" charset="0"/>
              </a:rPr>
              <a:t>2 Juin 2022</a:t>
            </a:r>
          </a:p>
        </p:txBody>
      </p:sp>
    </p:spTree>
    <p:extLst>
      <p:ext uri="{BB962C8B-B14F-4D97-AF65-F5344CB8AC3E}">
        <p14:creationId xmlns:p14="http://schemas.microsoft.com/office/powerpoint/2010/main" val="3671818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8E333F-406E-C5B6-53D4-67B12D15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Programme d’Appui à la Participation Citoyenne</a:t>
            </a:r>
            <a:b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partenariat avec l’UE</a:t>
            </a:r>
            <a:endParaRPr lang="fr-MA" sz="28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C72A400-31A5-FB51-406A-15E088BA5716}"/>
              </a:ext>
            </a:extLst>
          </p:cNvPr>
          <p:cNvSpPr txBox="1"/>
          <p:nvPr/>
        </p:nvSpPr>
        <p:spPr>
          <a:xfrm>
            <a:off x="586597" y="1875365"/>
            <a:ext cx="11179834" cy="3677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89535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Calibri" panose="020F0502020204030204" pitchFamily="34" charset="0"/>
                <a:cs typeface="Calibri" panose="020F0502020204030204" pitchFamily="34" charset="0"/>
              </a:rPr>
              <a:t>Résultats attendus :</a:t>
            </a:r>
          </a:p>
          <a:p>
            <a:pPr marL="342900" marR="89535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Calibri" panose="020F0502020204030204" pitchFamily="34" charset="0"/>
                <a:cs typeface="Calibri" panose="020F0502020204030204" pitchFamily="34" charset="0"/>
              </a:rPr>
              <a:t>La promotion des espaces d’échange et de dialogue entre les communes, les citoyen(ne)s et les acteurs de la société civile 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89535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Calibri" panose="020F0502020204030204" pitchFamily="34" charset="0"/>
                <a:cs typeface="Calibri" panose="020F0502020204030204" pitchFamily="34" charset="0"/>
              </a:rPr>
              <a:t>La mise en œuvre des outils et des mécanismes de participation citoyenne au niveau local 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89535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Calibri" panose="020F0502020204030204" pitchFamily="34" charset="0"/>
                <a:cs typeface="Calibri" panose="020F0502020204030204" pitchFamily="34" charset="0"/>
              </a:rPr>
              <a:t>Le développement d’outils innovants de participation citoyenne via le numérique ou leur mise à l’échelle 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89535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Calibri" panose="020F0502020204030204" pitchFamily="34" charset="0"/>
                <a:cs typeface="Calibri" panose="020F0502020204030204" pitchFamily="34" charset="0"/>
              </a:rPr>
              <a:t>La capitalisation et le partage des bonnes pratiques.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289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272824"/>
            <a:ext cx="9144000" cy="2387600"/>
          </a:xfrm>
        </p:spPr>
        <p:txBody>
          <a:bodyPr>
            <a:normAutofit/>
          </a:bodyPr>
          <a:lstStyle/>
          <a:p>
            <a:pPr rtl="1"/>
            <a:r>
              <a:rPr lang="fr-FR" b="1" dirty="0">
                <a:solidFill>
                  <a:srgbClr val="1F588E"/>
                </a:solidFill>
                <a:cs typeface="HELVETICA" panose="020B0604020202020204" pitchFamily="34" charset="0"/>
              </a:rPr>
              <a:t>MERCI POUR VOTRE ATTENTION</a:t>
            </a:r>
            <a:endParaRPr lang="ar-MA" b="1" dirty="0">
              <a:solidFill>
                <a:srgbClr val="1F588E"/>
              </a:solidFill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833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/>
              <a:t>Contexte et r</a:t>
            </a:r>
            <a:r>
              <a:rPr lang="fr-MA" sz="3600" dirty="0">
                <a:solidFill>
                  <a:prstClr val="white"/>
                </a:solidFill>
              </a:rPr>
              <a:t>éférentiels</a:t>
            </a:r>
            <a:endParaRPr lang="fr-MA" dirty="0"/>
          </a:p>
        </p:txBody>
      </p:sp>
      <p:sp>
        <p:nvSpPr>
          <p:cNvPr id="3" name="Rectangle 2"/>
          <p:cNvSpPr/>
          <p:nvPr/>
        </p:nvSpPr>
        <p:spPr>
          <a:xfrm>
            <a:off x="1000897" y="2090172"/>
            <a:ext cx="10243752" cy="3529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9535" lvl="0" algn="just">
              <a:lnSpc>
                <a:spcPct val="150000"/>
              </a:lnSpc>
              <a:spcAft>
                <a:spcPts val="800"/>
              </a:spcAft>
            </a:pPr>
            <a:r>
              <a:rPr lang="fr-FR" sz="2000" dirty="0">
                <a:solidFill>
                  <a:prstClr val="black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démocratie participative et la démocratie représentative sont deux concepts complémentaires qui permettent :</a:t>
            </a:r>
          </a:p>
          <a:p>
            <a:pPr marL="342900" marR="89535" lvl="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prstClr val="black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aux </a:t>
            </a:r>
            <a:r>
              <a:rPr lang="fr-FR" sz="2000" b="1" dirty="0">
                <a:solidFill>
                  <a:prstClr val="black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citoyennes et citoyens </a:t>
            </a:r>
            <a:r>
              <a:rPr lang="fr-FR" sz="2000" dirty="0">
                <a:solidFill>
                  <a:prstClr val="black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d’être impliqués dans les choix du développement de leurs territoires et d’exprimer leurs besoins prioritaires en matière de services publics locaux</a:t>
            </a:r>
          </a:p>
          <a:p>
            <a:pPr marL="342900" marR="89535" lvl="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prstClr val="black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à </a:t>
            </a:r>
            <a:r>
              <a:rPr lang="fr-FR" sz="2000" b="1" dirty="0">
                <a:solidFill>
                  <a:prstClr val="black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collectivité territoriale </a:t>
            </a:r>
            <a:r>
              <a:rPr lang="fr-FR" sz="2000" dirty="0">
                <a:solidFill>
                  <a:prstClr val="black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mobiliser l’intelligence collective des acteurs et promouvoir la cohésion sociale</a:t>
            </a:r>
          </a:p>
        </p:txBody>
      </p:sp>
    </p:spTree>
    <p:extLst>
      <p:ext uri="{BB962C8B-B14F-4D97-AF65-F5344CB8AC3E}">
        <p14:creationId xmlns:p14="http://schemas.microsoft.com/office/powerpoint/2010/main" val="4254592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FA1B47-EB12-19CB-9331-A969F83C5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54E8737-B3D6-11A4-AAD5-ABA12A6F30BA}"/>
              </a:ext>
            </a:extLst>
          </p:cNvPr>
          <p:cNvSpPr txBox="1"/>
          <p:nvPr/>
        </p:nvSpPr>
        <p:spPr>
          <a:xfrm>
            <a:off x="310549" y="1610655"/>
            <a:ext cx="11372491" cy="4428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Contexte et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Référentiels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Objectifs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Les actions réalisées dans le cadre de l’a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accompagnement des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CTs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pour la promotion de la participation citoyenne au niveau local </a:t>
            </a: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Mise en œuvre des dispositions de la loi 31.13 relative au droit d’accès à l’information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Plan d’action national du Gouvernement Ouvert 2021 – 2023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Boite à outils virtuelle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Développement d’outils innovants de participation citoyennes au niveau des régions</a:t>
            </a:r>
          </a:p>
          <a:p>
            <a:pPr marL="342900" marR="89535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Développement de capsules vidéos en motion design de diverses outils de participation citoyenne</a:t>
            </a:r>
          </a:p>
          <a:p>
            <a:pPr marL="342900" marR="89535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Label Commune Citoyenne</a:t>
            </a:r>
          </a:p>
          <a:p>
            <a:pPr marL="342900" marR="89535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Programme d'Appui à la Participation Citoyenne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932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br>
              <a:rPr lang="fr-MA" dirty="0"/>
            </a:br>
            <a:r>
              <a:rPr lang="fr-MA" sz="3600" dirty="0">
                <a:solidFill>
                  <a:prstClr val="white"/>
                </a:solidFill>
              </a:rPr>
              <a:t>Contexte et référentiels</a:t>
            </a:r>
            <a:br>
              <a:rPr lang="fr-MA" sz="1800" b="0" dirty="0">
                <a:solidFill>
                  <a:prstClr val="black"/>
                </a:solidFill>
                <a:ea typeface="+mn-ea"/>
                <a:cs typeface="+mn-cs"/>
              </a:rPr>
            </a:br>
            <a:endParaRPr lang="fr-MA" dirty="0"/>
          </a:p>
        </p:txBody>
      </p:sp>
      <p:sp>
        <p:nvSpPr>
          <p:cNvPr id="3" name="Rectangle 2"/>
          <p:cNvSpPr/>
          <p:nvPr/>
        </p:nvSpPr>
        <p:spPr>
          <a:xfrm>
            <a:off x="807308" y="1650693"/>
            <a:ext cx="1057738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Clr>
                <a:srgbClr val="C55A11"/>
              </a:buClr>
              <a:buSzPct val="8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1" dirty="0">
                <a:solidFill>
                  <a:srgbClr val="000000"/>
                </a:solidFill>
                <a:latin typeface="+mj-lt"/>
                <a:cs typeface="Times New Roman" pitchFamily="18"/>
              </a:rPr>
              <a:t>La Constitution de 2011</a:t>
            </a:r>
            <a:r>
              <a:rPr lang="fr-FR" sz="2000" dirty="0">
                <a:solidFill>
                  <a:srgbClr val="000000"/>
                </a:solidFill>
                <a:latin typeface="+mj-lt"/>
                <a:cs typeface="Times New Roman" pitchFamily="18"/>
              </a:rPr>
              <a:t> qui consacre les principes des droits de l’Homme en tant que référence des politiques publiques et de bonne gouvernance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000" dirty="0">
              <a:solidFill>
                <a:srgbClr val="000000"/>
              </a:solidFill>
              <a:latin typeface="+mj-lt"/>
              <a:cs typeface="Times New Roman" pitchFamily="18"/>
            </a:endParaRPr>
          </a:p>
          <a:p>
            <a:pPr marL="342900" lvl="0" indent="-342900" algn="just">
              <a:buClr>
                <a:srgbClr val="C55A11"/>
              </a:buClr>
              <a:buSzPct val="8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1" dirty="0">
                <a:solidFill>
                  <a:srgbClr val="000000"/>
                </a:solidFill>
                <a:latin typeface="+mj-lt"/>
                <a:cs typeface="Times New Roman" pitchFamily="18"/>
              </a:rPr>
              <a:t>Les Lois organiques relatives aux collectivités </a:t>
            </a:r>
            <a:r>
              <a:rPr lang="fr-FR" sz="2000" b="1" kern="0" dirty="0">
                <a:solidFill>
                  <a:srgbClr val="000000"/>
                </a:solidFill>
                <a:latin typeface="+mj-lt"/>
                <a:cs typeface="Times New Roman" pitchFamily="18"/>
              </a:rPr>
              <a:t>territoriales</a:t>
            </a:r>
            <a:r>
              <a:rPr lang="fr-FR" sz="2000" kern="0" dirty="0">
                <a:solidFill>
                  <a:srgbClr val="000000"/>
                </a:solidFill>
                <a:latin typeface="+mj-lt"/>
                <a:cs typeface="Times New Roman" pitchFamily="18"/>
              </a:rPr>
              <a:t> de 2015 qui ont institué la mise en place d’instances consultatives au niveau des conseils des Cts et le droit des pétitions</a:t>
            </a:r>
          </a:p>
          <a:p>
            <a:pPr marL="342900" lvl="0" indent="-342900" algn="just">
              <a:buClr>
                <a:srgbClr val="C55A11"/>
              </a:buClr>
              <a:buSzPct val="8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000" dirty="0">
              <a:solidFill>
                <a:srgbClr val="000000"/>
              </a:solidFill>
              <a:latin typeface="+mj-lt"/>
              <a:cs typeface="Times New Roman" pitchFamily="18"/>
            </a:endParaRPr>
          </a:p>
          <a:p>
            <a:pPr marL="342900" lvl="0" indent="-342900">
              <a:buClr>
                <a:srgbClr val="C55A11"/>
              </a:buClr>
              <a:buSzPct val="8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1" kern="0" dirty="0">
                <a:solidFill>
                  <a:srgbClr val="000000"/>
                </a:solidFill>
                <a:latin typeface="+mj-lt"/>
                <a:cs typeface="Times New Roman" pitchFamily="18"/>
              </a:rPr>
              <a:t>La loi 31.13 relative au droit d’accès à l’information</a:t>
            </a:r>
          </a:p>
          <a:p>
            <a:pPr marL="342900" lvl="0" indent="-342900">
              <a:buClr>
                <a:srgbClr val="C55A11"/>
              </a:buClr>
              <a:buSzPct val="8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000" b="1" kern="0" dirty="0">
              <a:solidFill>
                <a:srgbClr val="000000"/>
              </a:solidFill>
              <a:latin typeface="+mj-lt"/>
              <a:cs typeface="Times New Roman" pitchFamily="18"/>
            </a:endParaRPr>
          </a:p>
          <a:p>
            <a:pPr marL="342900" lvl="0" indent="-342900" algn="just">
              <a:buClr>
                <a:srgbClr val="C55A11"/>
              </a:buClr>
              <a:buSzPct val="8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1" kern="0" dirty="0">
                <a:solidFill>
                  <a:srgbClr val="000000"/>
                </a:solidFill>
                <a:latin typeface="+mj-lt"/>
                <a:cs typeface="Times New Roman" pitchFamily="18"/>
              </a:rPr>
              <a:t>Le nouveau modèle de développement qui </a:t>
            </a:r>
            <a:r>
              <a:rPr lang="fr-FR" sz="2000" kern="0" dirty="0">
                <a:solidFill>
                  <a:srgbClr val="000000"/>
                </a:solidFill>
                <a:latin typeface="+mj-lt"/>
                <a:cs typeface="Times New Roman" pitchFamily="18"/>
              </a:rPr>
              <a:t>considère la dimension participative comme l’un des vecteurs de transformation de la société et la place au cœur de ses priorités</a:t>
            </a:r>
          </a:p>
          <a:p>
            <a:pPr marL="342900" lvl="0" indent="-342900" algn="just">
              <a:buClr>
                <a:srgbClr val="C55A11"/>
              </a:buClr>
              <a:buSzPct val="8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000" kern="0" dirty="0">
              <a:solidFill>
                <a:srgbClr val="000000"/>
              </a:solidFill>
              <a:latin typeface="+mj-lt"/>
              <a:cs typeface="Times New Roman" pitchFamily="18"/>
            </a:endParaRPr>
          </a:p>
          <a:p>
            <a:pPr marL="342900" lvl="0" indent="-342900" algn="just">
              <a:buClr>
                <a:srgbClr val="C55A11"/>
              </a:buClr>
              <a:buSzPct val="80000"/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1" kern="0" dirty="0">
                <a:solidFill>
                  <a:srgbClr val="000000"/>
                </a:solidFill>
                <a:latin typeface="+mj-lt"/>
                <a:cs typeface="Times New Roman" pitchFamily="18"/>
              </a:rPr>
              <a:t>Le plan d’action stratégique 2022-2024 </a:t>
            </a:r>
            <a:r>
              <a:rPr lang="fr-FR" sz="2000" kern="0" dirty="0">
                <a:solidFill>
                  <a:srgbClr val="000000"/>
                </a:solidFill>
                <a:latin typeface="+mj-lt"/>
                <a:cs typeface="Times New Roman" pitchFamily="18"/>
              </a:rPr>
              <a:t>de la DGCT a consacré l’un de ses 5 axes à l’appui à la participation citoyenne au niveau des Collectivités Territoriales</a:t>
            </a:r>
          </a:p>
        </p:txBody>
      </p:sp>
    </p:spTree>
    <p:extLst>
      <p:ext uri="{BB962C8B-B14F-4D97-AF65-F5344CB8AC3E}">
        <p14:creationId xmlns:p14="http://schemas.microsoft.com/office/powerpoint/2010/main" val="4221292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8136" y="261154"/>
            <a:ext cx="10170543" cy="1080000"/>
          </a:xfrm>
        </p:spPr>
        <p:txBody>
          <a:bodyPr>
            <a:normAutofit/>
          </a:bodyPr>
          <a:lstStyle/>
          <a:p>
            <a:r>
              <a:rPr lang="fr-FR" dirty="0"/>
              <a:t>Objectifs</a:t>
            </a:r>
            <a:br>
              <a:rPr lang="fr-FR" sz="2400" dirty="0"/>
            </a:br>
            <a:endParaRPr lang="fr-FR" sz="24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0174D-89A1-4BA3-834A-BC3992787878}" type="slidenum">
              <a:rPr lang="fr-FR" sz="1400" smtClean="0">
                <a:latin typeface="+mj-lt"/>
              </a:rPr>
              <a:pPr/>
              <a:t>4</a:t>
            </a:fld>
            <a:endParaRPr lang="fr-FR" sz="1400" dirty="0">
              <a:latin typeface="+mj-lt"/>
            </a:endParaRP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559552" y="1525964"/>
            <a:ext cx="11207577" cy="100811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anose="020B0604020202020204" pitchFamily="34" charset="0"/>
              <a:buNone/>
            </a:pPr>
            <a:endParaRPr lang="fr-FR" sz="800" b="1" dirty="0"/>
          </a:p>
          <a:p>
            <a:pPr marL="342900" lvl="1" indent="-342900">
              <a:buFont typeface="Arial" panose="020B0604020202020204" pitchFamily="34" charset="0"/>
              <a:buBlip>
                <a:blip r:embed="rId2"/>
              </a:buBlip>
            </a:pPr>
            <a:endParaRPr lang="fr-FR" sz="1800" b="1" dirty="0">
              <a:solidFill>
                <a:srgbClr val="0070C0"/>
              </a:solidFill>
            </a:endParaRPr>
          </a:p>
          <a:p>
            <a:pPr marL="0" marR="89535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Les objectifs de l’accompagnement des collectivités territoriales en matière de participation citoyenne consistent en :</a:t>
            </a:r>
          </a:p>
          <a:p>
            <a:pPr marL="342900" marR="89535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 promotion de la bonne gouvernance au niveau des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CTs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marR="89535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 consolidation l’Open </a:t>
            </a:r>
            <a:r>
              <a:rPr lang="fr-FR" sz="20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Governement</a:t>
            </a: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et la Culture de transparence de l’action publique</a:t>
            </a:r>
          </a:p>
          <a:p>
            <a:pPr marL="342900" marR="89535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L’amélioration de l’accès à une vie démocratique et une participation citoyenne inclusive</a:t>
            </a:r>
            <a:endParaRPr lang="fr-FR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687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3189" y="105879"/>
            <a:ext cx="10626811" cy="1080000"/>
          </a:xfrm>
        </p:spPr>
        <p:txBody>
          <a:bodyPr>
            <a:normAutofit fontScale="90000"/>
          </a:bodyPr>
          <a:lstStyle/>
          <a:p>
            <a:br>
              <a:rPr lang="fr-FR" sz="2400" dirty="0">
                <a:solidFill>
                  <a:prstClr val="white"/>
                </a:solidFill>
              </a:rPr>
            </a:br>
            <a:r>
              <a:rPr lang="fr-FR" sz="3100" dirty="0">
                <a:solidFill>
                  <a:prstClr val="white"/>
                </a:solidFill>
              </a:rPr>
              <a:t>Mise en œuvre des dispositions de la loi 31.13 </a:t>
            </a:r>
            <a:br>
              <a:rPr lang="fr-FR" sz="3100" dirty="0">
                <a:solidFill>
                  <a:prstClr val="white"/>
                </a:solidFill>
              </a:rPr>
            </a:br>
            <a:r>
              <a:rPr lang="fr-FR" sz="3100" dirty="0">
                <a:solidFill>
                  <a:prstClr val="white"/>
                </a:solidFill>
              </a:rPr>
              <a:t>relative au droit d’accès à l’information</a:t>
            </a:r>
            <a:br>
              <a:rPr lang="fr-FR" sz="2400" dirty="0">
                <a:solidFill>
                  <a:prstClr val="white"/>
                </a:solidFill>
              </a:rPr>
            </a:br>
            <a:endParaRPr lang="fr-MA" dirty="0"/>
          </a:p>
        </p:txBody>
      </p:sp>
      <p:sp>
        <p:nvSpPr>
          <p:cNvPr id="3" name="Rectangle 2"/>
          <p:cNvSpPr/>
          <p:nvPr/>
        </p:nvSpPr>
        <p:spPr>
          <a:xfrm>
            <a:off x="467718" y="1802132"/>
            <a:ext cx="11294075" cy="3673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9535" lvl="0" algn="just">
              <a:lnSpc>
                <a:spcPct val="150000"/>
              </a:lnSpc>
              <a:spcAft>
                <a:spcPts val="800"/>
              </a:spcAft>
            </a:pPr>
            <a:r>
              <a:rPr lang="fr-FR" b="1" dirty="0"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Dans le cadre de l’accompagnement des collectivités territoriales dans la mise </a:t>
            </a:r>
            <a:r>
              <a:rPr lang="fr-FR" dirty="0"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œuvre des dispositions </a:t>
            </a:r>
            <a:r>
              <a:rPr lang="fr-FR" dirty="0">
                <a:solidFill>
                  <a:prstClr val="black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la loi 31.13 relative au droit d’accès à l’information (DAI) promulguée en 2018 plusieurs actions ont été réalisées :</a:t>
            </a:r>
          </a:p>
          <a:p>
            <a:pPr marL="285750" marR="89535" lvl="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prstClr val="black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Elaboration d’un guide sur la gestion du DAI au niveau des collectivités territoriales </a:t>
            </a:r>
          </a:p>
          <a:p>
            <a:pPr marL="285750" marR="89535" lvl="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prstClr val="black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Organisation de formations de </a:t>
            </a:r>
            <a:r>
              <a:rPr lang="fr-FR">
                <a:solidFill>
                  <a:prstClr val="black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formateurs et dissémination </a:t>
            </a:r>
            <a:r>
              <a:rPr lang="fr-FR" dirty="0">
                <a:solidFill>
                  <a:prstClr val="black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formations auprès de l’ensemble des chargés du DAI (plus de 1800) désignés au niveau des collectivités territoriales</a:t>
            </a:r>
          </a:p>
          <a:p>
            <a:pPr marL="285750" marR="89535" lvl="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prstClr val="black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Intégration, en Janvier 2022, des collectivités territoriales à la plateforme chafafiya.ma </a:t>
            </a:r>
            <a:r>
              <a:rPr lang="fr-FR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dédiée à la gestion des demandes d’accès à l’information en ligne</a:t>
            </a:r>
            <a:endParaRPr lang="fr-FR" dirty="0">
              <a:solidFill>
                <a:prstClr val="black"/>
              </a:solidFill>
              <a:latin typeface="Trebuchet MS" panose="020B0603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672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0226" y="192557"/>
            <a:ext cx="9514936" cy="1080000"/>
          </a:xfrm>
        </p:spPr>
        <p:txBody>
          <a:bodyPr>
            <a:normAutofit fontScale="90000"/>
          </a:bodyPr>
          <a:lstStyle/>
          <a:p>
            <a:r>
              <a:rPr lang="fr-FR" sz="3100" dirty="0"/>
              <a:t>Plan d’action national du Gouvernement Ouvert </a:t>
            </a:r>
            <a:br>
              <a:rPr lang="fr-FR" sz="3100" dirty="0"/>
            </a:br>
            <a:r>
              <a:rPr lang="fr-FR" sz="3100" dirty="0"/>
              <a:t>2021 - 2023</a:t>
            </a:r>
            <a:br>
              <a:rPr lang="fr-FR" sz="2400" dirty="0"/>
            </a:br>
            <a:endParaRPr lang="fr-FR" sz="24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0174D-89A1-4BA3-834A-BC3992787878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447817" y="1369889"/>
            <a:ext cx="11189959" cy="46951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89535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fr-FR" sz="1800" dirty="0"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DGCT a contribué au plan national du gouvernement ouvert par deux engagements  qui visent l’accompagnement des collectivités territoriales en matière de renforcement de la communication, de la transparence, de l’accès à l’information</a:t>
            </a:r>
            <a:r>
              <a:rPr lang="fr-FR" sz="1800" b="1" dirty="0">
                <a:latin typeface="Proxima Nova"/>
                <a:ea typeface="Proxima Nova"/>
                <a:cs typeface="Proxima Nova"/>
              </a:rPr>
              <a:t> </a:t>
            </a:r>
            <a:r>
              <a:rPr lang="fr-FR" sz="1800" dirty="0"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de la participation citoyenne</a:t>
            </a:r>
          </a:p>
          <a:p>
            <a:pPr marL="0" marR="89535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fr-CA" sz="1800" b="1" dirty="0">
                <a:latin typeface="Proxima Nova"/>
                <a:ea typeface="Proxima Nova"/>
                <a:cs typeface="Proxima Nova"/>
              </a:rPr>
              <a:t>Engagement 1 : Renforcer l’accès à l’information et </a:t>
            </a:r>
            <a:r>
              <a:rPr lang="fr-FR" sz="1800" b="1" dirty="0">
                <a:latin typeface="Proxima Nova"/>
                <a:ea typeface="Proxima Nova"/>
                <a:cs typeface="Proxima Nova"/>
              </a:rPr>
              <a:t>appuyer</a:t>
            </a:r>
            <a:r>
              <a:rPr lang="fr-FR" sz="1800" b="1" dirty="0">
                <a:solidFill>
                  <a:srgbClr val="366B9A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CA" sz="1800" b="1" dirty="0">
                <a:latin typeface="Proxima Nova"/>
                <a:ea typeface="Proxima Nova"/>
                <a:cs typeface="Proxima Nova"/>
              </a:rPr>
              <a:t> la participation citoyenne au niveau des collectivités territoriales</a:t>
            </a:r>
            <a:r>
              <a:rPr lang="fr-CA" sz="1800" dirty="0">
                <a:latin typeface="Proxima Nova"/>
                <a:ea typeface="Proxima Nova"/>
                <a:cs typeface="Proxima Nova"/>
              </a:rPr>
              <a:t> </a:t>
            </a:r>
            <a:r>
              <a:rPr lang="fr-CA" sz="1800" b="1" dirty="0">
                <a:latin typeface="Proxima Nova"/>
                <a:ea typeface="Proxima Nova"/>
                <a:cs typeface="Proxima Nova"/>
              </a:rPr>
              <a:t>qui a consisté en :</a:t>
            </a:r>
          </a:p>
          <a:p>
            <a:pPr marR="89535" algn="just">
              <a:lnSpc>
                <a:spcPct val="150000"/>
              </a:lnSpc>
              <a:spcAft>
                <a:spcPts val="800"/>
              </a:spcAft>
            </a:pPr>
            <a:r>
              <a:rPr lang="fr-FR" sz="1800" b="1" dirty="0">
                <a:latin typeface="Proxima Nova"/>
              </a:rPr>
              <a:t>Intégration des </a:t>
            </a:r>
            <a:r>
              <a:rPr lang="fr-FR" sz="1800" b="1" dirty="0" err="1">
                <a:latin typeface="Proxima Nova"/>
              </a:rPr>
              <a:t>CTs</a:t>
            </a:r>
            <a:r>
              <a:rPr lang="fr-FR" sz="1800" b="1" dirty="0">
                <a:latin typeface="Proxima Nova"/>
              </a:rPr>
              <a:t> à la plateforme chafafiya.ma</a:t>
            </a:r>
          </a:p>
          <a:p>
            <a:pPr marR="89535" algn="just">
              <a:lnSpc>
                <a:spcPct val="150000"/>
              </a:lnSpc>
              <a:spcAft>
                <a:spcPts val="800"/>
              </a:spcAft>
            </a:pPr>
            <a:r>
              <a:rPr lang="fr-FR" sz="1800" b="1" dirty="0">
                <a:latin typeface="Proxima Nova"/>
              </a:rPr>
              <a:t>Mise en place d'un site web type bilingue (Arabe et français) </a:t>
            </a:r>
            <a:r>
              <a:rPr lang="fr-FR" sz="1800" dirty="0"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adaptable, modulable et évolutif qui met le citoyen au cœur de la communication et ce en collaboration avec 15 communes pilotes. </a:t>
            </a:r>
          </a:p>
          <a:p>
            <a:pPr marL="0" marR="89535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fr-FR" sz="1800" dirty="0"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 site web constitue un levier pour la publication proactive des données et une participation citoyenne élargie et inclusive. Il sera mis à la disposition de toutes les communes désireuses de l’adopter</a:t>
            </a:r>
          </a:p>
          <a:p>
            <a:pPr marL="342900" marR="89535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fr-FR" sz="1600" dirty="0">
              <a:latin typeface="Trebuchet MS" panose="020B0603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just">
              <a:buFont typeface="Arial" panose="020B0604020202020204" pitchFamily="34" charset="0"/>
              <a:buNone/>
            </a:pPr>
            <a:endParaRPr lang="fr-FR" sz="1800" dirty="0"/>
          </a:p>
          <a:p>
            <a:pPr lvl="1" algn="just"/>
            <a:endParaRPr lang="fr-FR" sz="1800" dirty="0"/>
          </a:p>
          <a:p>
            <a:pPr lvl="1" algn="just"/>
            <a:endParaRPr lang="fr-FR" sz="1800" dirty="0"/>
          </a:p>
          <a:p>
            <a:pPr lvl="1" algn="just"/>
            <a:endParaRPr lang="fr-FR" sz="1800" dirty="0">
              <a:solidFill>
                <a:srgbClr val="FF0000"/>
              </a:solidFill>
            </a:endParaRPr>
          </a:p>
          <a:p>
            <a:pPr lvl="1" algn="just"/>
            <a:endParaRPr lang="fr-FR" sz="1800" dirty="0"/>
          </a:p>
          <a:p>
            <a:pPr lvl="1" algn="just"/>
            <a:endParaRPr lang="fr-FR" sz="1800" dirty="0"/>
          </a:p>
          <a:p>
            <a:pPr lvl="1" algn="just"/>
            <a:endParaRPr lang="fr-FR" sz="1800" dirty="0"/>
          </a:p>
          <a:p>
            <a:pPr lvl="1" algn="just"/>
            <a:endParaRPr lang="fr-FR" sz="1800" dirty="0"/>
          </a:p>
          <a:p>
            <a:pPr marL="457200" lvl="1" indent="0" algn="just">
              <a:buFont typeface="Arial" panose="020B0604020202020204" pitchFamily="34" charset="0"/>
              <a:buNone/>
            </a:pPr>
            <a:endParaRPr lang="fr-FR" sz="1800" dirty="0"/>
          </a:p>
          <a:p>
            <a:pPr lvl="1" algn="just"/>
            <a:endParaRPr lang="fr-FR" sz="1800" dirty="0"/>
          </a:p>
          <a:p>
            <a:pPr lvl="1" algn="just"/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952959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>
                <a:solidFill>
                  <a:prstClr val="white"/>
                </a:solidFill>
              </a:rPr>
              <a:t>Plan d’action national du Gouvernement Ouvert </a:t>
            </a:r>
            <a:br>
              <a:rPr lang="fr-FR" sz="2800" dirty="0">
                <a:solidFill>
                  <a:prstClr val="white"/>
                </a:solidFill>
              </a:rPr>
            </a:br>
            <a:r>
              <a:rPr lang="fr-FR" sz="2800" dirty="0">
                <a:solidFill>
                  <a:prstClr val="white"/>
                </a:solidFill>
              </a:rPr>
              <a:t>2021 - 2023</a:t>
            </a:r>
            <a:endParaRPr lang="fr-MA" sz="2800" dirty="0"/>
          </a:p>
        </p:txBody>
      </p:sp>
      <p:sp>
        <p:nvSpPr>
          <p:cNvPr id="3" name="Rectangle 2"/>
          <p:cNvSpPr/>
          <p:nvPr/>
        </p:nvSpPr>
        <p:spPr>
          <a:xfrm>
            <a:off x="624024" y="1329976"/>
            <a:ext cx="109357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9535" algn="just">
              <a:lnSpc>
                <a:spcPct val="150000"/>
              </a:lnSpc>
              <a:spcBef>
                <a:spcPts val="1000"/>
              </a:spcBef>
              <a:spcAft>
                <a:spcPts val="800"/>
              </a:spcAft>
            </a:pPr>
            <a:r>
              <a:rPr lang="fr-CA" sz="1600" b="1" dirty="0">
                <a:solidFill>
                  <a:prstClr val="black"/>
                </a:solidFill>
                <a:latin typeface="Proxima Nova"/>
                <a:ea typeface="Proxima Nova"/>
                <a:cs typeface="Proxima Nova"/>
              </a:rPr>
              <a:t>Engagement 2 : </a:t>
            </a:r>
            <a:r>
              <a:rPr lang="fr-FR" sz="1600" b="1" dirty="0">
                <a:latin typeface="Proxima Nova"/>
                <a:ea typeface="Proxima Nova"/>
                <a:cs typeface="Proxima Nova"/>
              </a:rPr>
              <a:t>Elaboration et dissémination d’une boite à outils de capitalisation des outils de communication et de participation citoyenne </a:t>
            </a:r>
            <a:r>
              <a:rPr lang="fr-CA" sz="1600" b="1" dirty="0">
                <a:solidFill>
                  <a:prstClr val="black"/>
                </a:solidFill>
                <a:latin typeface="Proxima Nova"/>
                <a:ea typeface="Proxima Nova"/>
                <a:cs typeface="Proxima Nova"/>
              </a:rPr>
              <a:t>intitulée </a:t>
            </a:r>
            <a:r>
              <a:rPr lang="fr-FR" sz="1600" b="1" dirty="0">
                <a:latin typeface="Proxima Nova"/>
                <a:ea typeface="Proxima Nova"/>
                <a:cs typeface="Proxima Nova"/>
              </a:rPr>
              <a:t>«pour des politiques publiques régionales, participatives et inclusives »</a:t>
            </a:r>
            <a:r>
              <a:rPr lang="fr-FR" sz="1600" dirty="0"/>
              <a:t> </a:t>
            </a:r>
            <a:r>
              <a:rPr lang="fr-CA" sz="1600" b="1" dirty="0">
                <a:solidFill>
                  <a:prstClr val="black"/>
                </a:solidFill>
                <a:latin typeface="Proxima Nova"/>
                <a:ea typeface="Proxima Nova"/>
                <a:cs typeface="Proxima Nova"/>
              </a:rPr>
              <a:t>:</a:t>
            </a:r>
            <a:endParaRPr lang="fr-MA" sz="1600" b="1" dirty="0">
              <a:latin typeface="Proxima Nova"/>
              <a:ea typeface="Proxima Nova"/>
              <a:cs typeface="Proxima Nov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0195" y="2678955"/>
            <a:ext cx="10626810" cy="1475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17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 Guides (FR et AR) pour appuyer les élus et cadres des conseils des régions dans le processus de planification, de mise en œuvre, d’évaluation et de communication.</a:t>
            </a:r>
            <a:endParaRPr lang="fr-MA" sz="17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17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Sensibilisation et accompagnement des cadres et élus des conseils des régions 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dans un objectif d'appropriation des outils développés et de pérennisation du travail réalisé.</a:t>
            </a:r>
            <a:endParaRPr lang="fr-MA" sz="17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411651-0BEF-4679-9CDD-61CCB9FABC8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506" y="3842951"/>
            <a:ext cx="5096477" cy="2866768"/>
          </a:xfrm>
          <a:prstGeom prst="rect">
            <a:avLst/>
          </a:prstGeom>
        </p:spPr>
      </p:pic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3BEBBA39-F800-4834-8167-1238AED4D8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662746"/>
              </p:ext>
            </p:extLst>
          </p:nvPr>
        </p:nvGraphicFramePr>
        <p:xfrm>
          <a:off x="838591" y="4303394"/>
          <a:ext cx="7032663" cy="1939268"/>
        </p:xfrm>
        <a:graphic>
          <a:graphicData uri="http://schemas.openxmlformats.org/drawingml/2006/table">
            <a:tbl>
              <a:tblPr firstRow="1" bandRow="1"/>
              <a:tblGrid>
                <a:gridCol w="4823739">
                  <a:extLst>
                    <a:ext uri="{9D8B030D-6E8A-4147-A177-3AD203B41FA5}">
                      <a16:colId xmlns:a16="http://schemas.microsoft.com/office/drawing/2014/main" val="2344733295"/>
                    </a:ext>
                  </a:extLst>
                </a:gridCol>
                <a:gridCol w="2208924">
                  <a:extLst>
                    <a:ext uri="{9D8B030D-6E8A-4147-A177-3AD203B41FA5}">
                      <a16:colId xmlns:a16="http://schemas.microsoft.com/office/drawing/2014/main" val="1883783169"/>
                    </a:ext>
                  </a:extLst>
                </a:gridCol>
              </a:tblGrid>
              <a:tr h="3905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MA" sz="1600" b="1" dirty="0"/>
                        <a:t>Nombre des sessions d’accompagnement</a:t>
                      </a:r>
                      <a:endParaRPr lang="fr-MA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MA" sz="1600" b="1" dirty="0"/>
                        <a:t>4 (13 jours)</a:t>
                      </a:r>
                      <a:endParaRPr lang="fr-MA" sz="16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3299894"/>
                  </a:ext>
                </a:extLst>
              </a:tr>
              <a:tr h="3905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MA" sz="1600" b="1" dirty="0"/>
                        <a:t>Nombre des participant-e-s</a:t>
                      </a:r>
                      <a:endParaRPr lang="fr-MA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MA" sz="1600" b="1" dirty="0"/>
                        <a:t>89 </a:t>
                      </a:r>
                    </a:p>
                    <a:p>
                      <a:pPr algn="ctr"/>
                      <a:r>
                        <a:rPr lang="fr-MA" sz="1600" b="1" dirty="0"/>
                        <a:t>(dont 43% des femmes)</a:t>
                      </a:r>
                      <a:endParaRPr lang="fr-MA" sz="1600" b="1" i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9121789"/>
                  </a:ext>
                </a:extLst>
              </a:tr>
              <a:tr h="3905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MA" sz="1600" b="1" dirty="0"/>
                        <a:t>Augmentation des connaissances évaluée grâce aux Pré/Post tests.</a:t>
                      </a:r>
                      <a:endParaRPr lang="fr-MA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MA" sz="1600" b="1" dirty="0"/>
                        <a:t>78% des participant-e-s</a:t>
                      </a:r>
                      <a:endParaRPr lang="fr-MA" sz="16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278447"/>
                  </a:ext>
                </a:extLst>
              </a:tr>
              <a:tr h="3905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MA" sz="1600" b="1" dirty="0"/>
                        <a:t>Évaluation moyenne de la satisfaction (Score ≥ 4 sur 5)</a:t>
                      </a:r>
                      <a:endParaRPr lang="fr-MA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MA" sz="1600" b="1" dirty="0"/>
                        <a:t>91% </a:t>
                      </a:r>
                      <a:endParaRPr lang="fr-MA" sz="16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16907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731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14E785-9DB5-BDDD-405A-61239B685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Calibri" panose="020F0502020204030204" pitchFamily="34" charset="0"/>
                <a:cs typeface="Times New Roman" panose="02020603050405020304" pitchFamily="18" charset="0"/>
              </a:rPr>
              <a:t>Boite à outils virtuelle</a:t>
            </a:r>
            <a:endParaRPr lang="fr-MA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E64DD8-EF67-9AEF-DCA1-E0DAFD845CA9}"/>
              </a:ext>
            </a:extLst>
          </p:cNvPr>
          <p:cNvSpPr/>
          <p:nvPr/>
        </p:nvSpPr>
        <p:spPr>
          <a:xfrm>
            <a:off x="258790" y="1455735"/>
            <a:ext cx="11775056" cy="371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fr-FR" b="1" dirty="0"/>
              <a:t>Développement</a:t>
            </a:r>
            <a:r>
              <a:rPr lang="fr-FR" sz="17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/>
              <a:t>d’une</a:t>
            </a:r>
            <a:r>
              <a:rPr lang="fr-FR" sz="17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/>
              <a:t>boite</a:t>
            </a:r>
            <a:r>
              <a:rPr lang="fr-FR" sz="17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à </a:t>
            </a:r>
            <a:r>
              <a:rPr lang="fr-FR" b="1" dirty="0"/>
              <a:t>outils</a:t>
            </a:r>
            <a:r>
              <a:rPr lang="fr-FR" sz="17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/>
              <a:t>virtuelle</a:t>
            </a:r>
            <a:r>
              <a:rPr lang="fr-FR" sz="17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/>
              <a:t>accessible</a:t>
            </a:r>
            <a:r>
              <a:rPr lang="fr-FR" sz="17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/>
              <a:t>sur</a:t>
            </a:r>
            <a:r>
              <a:rPr lang="fr-FR" sz="17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/>
              <a:t>le</a:t>
            </a:r>
            <a:r>
              <a:rPr lang="fr-FR" sz="17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</a:t>
            </a:r>
            <a:r>
              <a:rPr lang="fr-FR" b="1" dirty="0"/>
              <a:t>ortail</a:t>
            </a:r>
            <a:r>
              <a:rPr lang="fr-FR" sz="17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/>
              <a:t>National des Collectivités Territoriales</a:t>
            </a:r>
            <a:endParaRPr lang="fr-MA" b="1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C9656DBE-7D07-9ACC-279C-CCD3CF337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50" y="2100649"/>
            <a:ext cx="5224937" cy="47012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9FFD2F-9512-AE8C-D26D-2ADF9E850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779" y="2099260"/>
            <a:ext cx="5214376" cy="469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93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>
                <a:solidFill>
                  <a:prstClr val="white"/>
                </a:solidFill>
              </a:rPr>
              <a:t>Plan d’action national du Gouvernement Ouvert</a:t>
            </a:r>
            <a:br>
              <a:rPr lang="fr-FR" sz="2800" dirty="0">
                <a:solidFill>
                  <a:prstClr val="white"/>
                </a:solidFill>
              </a:rPr>
            </a:br>
            <a:r>
              <a:rPr lang="fr-FR" sz="2800" dirty="0">
                <a:solidFill>
                  <a:prstClr val="white"/>
                </a:solidFill>
              </a:rPr>
              <a:t> 2021 - 2023</a:t>
            </a:r>
            <a:endParaRPr lang="fr-MA" sz="2800" dirty="0"/>
          </a:p>
        </p:txBody>
      </p:sp>
      <p:sp>
        <p:nvSpPr>
          <p:cNvPr id="4" name="Rectangle 3"/>
          <p:cNvSpPr/>
          <p:nvPr/>
        </p:nvSpPr>
        <p:spPr>
          <a:xfrm>
            <a:off x="380965" y="1847244"/>
            <a:ext cx="11480360" cy="35501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fr-FR" b="1" dirty="0">
                <a:solidFill>
                  <a:srgbClr val="000000"/>
                </a:solidFill>
                <a:latin typeface="+mj-lt"/>
              </a:rPr>
              <a:t>Mise en place d’un recueil des initiatives de bonnes pratiques de dialogue et de participation citoyenne, notamment avec les jeunes, avec des orientations et des recommandations opérationnelles :</a:t>
            </a:r>
          </a:p>
          <a:p>
            <a:pPr lvl="0" algn="just">
              <a:lnSpc>
                <a:spcPct val="150000"/>
              </a:lnSpc>
            </a:pPr>
            <a:endParaRPr lang="fr-FR" sz="800" b="1" dirty="0">
              <a:latin typeface="+mj-lt"/>
              <a:ea typeface="Times New Roman" panose="02020603050405020304" pitchFamily="18" charset="0"/>
            </a:endParaRP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  <a:ea typeface="Times New Roman" panose="02020603050405020304" pitchFamily="18" charset="0"/>
              </a:rPr>
              <a:t>Projet mené avec dix communes pilotes </a:t>
            </a:r>
            <a:r>
              <a:rPr lang="fr-FR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de la région de Tanger-Tétouan-Al Hoceima (</a:t>
            </a:r>
            <a:r>
              <a:rPr lang="fr-FR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Assilah</a:t>
            </a:r>
            <a:r>
              <a:rPr lang="fr-FR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, Chefchaouen, El Hoceima, Ksar </a:t>
            </a:r>
            <a:r>
              <a:rPr lang="fr-FR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Sghir</a:t>
            </a:r>
            <a:r>
              <a:rPr lang="fr-FR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, Larache, </a:t>
            </a:r>
            <a:r>
              <a:rPr lang="fr-FR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Martil</a:t>
            </a:r>
            <a:r>
              <a:rPr lang="fr-FR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, Oued </a:t>
            </a:r>
            <a:r>
              <a:rPr lang="fr-FR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Laou</a:t>
            </a:r>
            <a:r>
              <a:rPr lang="fr-FR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, Ouazzane, Tanger et Tétouan</a:t>
            </a:r>
            <a:r>
              <a:rPr lang="fr-FR" dirty="0">
                <a:latin typeface="+mj-lt"/>
                <a:ea typeface="Times New Roman" panose="02020603050405020304" pitchFamily="18" charset="0"/>
              </a:rPr>
              <a:t> ; 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  <a:ea typeface="Times New Roman" panose="02020603050405020304" pitchFamily="18" charset="0"/>
              </a:rPr>
              <a:t>Collecte des données au niveau des 10 communes pilotes pour l’élaboration d’un guide de bonnes pratiques intitulé « Ouvrir la vie publique locale aux jeunes»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  <a:ea typeface="Times New Roman" panose="02020603050405020304" pitchFamily="18" charset="0"/>
              </a:rPr>
              <a:t>Organisation d’un forum d’échange sur la participation citoyenne des jeunes et leur contribution à la transformation des services publics locaux de 2 jours à Al Hoceima (8 et 9 juin 2022)</a:t>
            </a:r>
          </a:p>
        </p:txBody>
      </p:sp>
    </p:spTree>
    <p:extLst>
      <p:ext uri="{BB962C8B-B14F-4D97-AF65-F5344CB8AC3E}">
        <p14:creationId xmlns:p14="http://schemas.microsoft.com/office/powerpoint/2010/main" val="3056006727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Ble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16491</TotalTime>
  <Words>1562</Words>
  <Application>Microsoft Office PowerPoint</Application>
  <PresentationFormat>Grand écran</PresentationFormat>
  <Paragraphs>135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Candara</vt:lpstr>
      <vt:lpstr>Proxima Nova</vt:lpstr>
      <vt:lpstr>Symbol</vt:lpstr>
      <vt:lpstr>Trebuchet MS</vt:lpstr>
      <vt:lpstr>Wingdings</vt:lpstr>
      <vt:lpstr>Conception personnalisée</vt:lpstr>
      <vt:lpstr>Appui à la participation citoyenne au niveau des Collectivités Territoriales </vt:lpstr>
      <vt:lpstr>Contexte et référentiels</vt:lpstr>
      <vt:lpstr> Contexte et référentiels </vt:lpstr>
      <vt:lpstr>Objectifs </vt:lpstr>
      <vt:lpstr> Mise en œuvre des dispositions de la loi 31.13  relative au droit d’accès à l’information </vt:lpstr>
      <vt:lpstr>Plan d’action national du Gouvernement Ouvert  2021 - 2023 </vt:lpstr>
      <vt:lpstr>Plan d’action national du Gouvernement Ouvert  2021 - 2023</vt:lpstr>
      <vt:lpstr>Boite à outils virtuelle</vt:lpstr>
      <vt:lpstr>Plan d’action national du Gouvernement Ouvert  2021 - 2023</vt:lpstr>
      <vt:lpstr>Outils innovants de participation citoyenne au niveau des régions</vt:lpstr>
      <vt:lpstr>Les fiches pratiques sur le Portail National des Collectivités Territoriales</vt:lpstr>
      <vt:lpstr>Mentorat technique au profit de 3 régions pilotes</vt:lpstr>
      <vt:lpstr>Communication</vt:lpstr>
      <vt:lpstr>Label Commune Citoyenne </vt:lpstr>
      <vt:lpstr>Label Commune Citoyenne</vt:lpstr>
      <vt:lpstr>E - Participation</vt:lpstr>
      <vt:lpstr>Programme d’Appui à la Participation Citoyenne en partenariat avec l’UE</vt:lpstr>
      <vt:lpstr>Programme d’Appui à la Participation Citoyenne en partenariat avec l’UE</vt:lpstr>
      <vt:lpstr>MERCI POUR VOTRE ATTENTION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Site web type des collectivités territoriales</dc:title>
  <dc:creator>Zanniby Fatiha</dc:creator>
  <cp:lastModifiedBy>Surface</cp:lastModifiedBy>
  <cp:revision>253</cp:revision>
  <cp:lastPrinted>2022-06-03T15:13:50Z</cp:lastPrinted>
  <dcterms:created xsi:type="dcterms:W3CDTF">2020-03-30T10:46:09Z</dcterms:created>
  <dcterms:modified xsi:type="dcterms:W3CDTF">2022-06-06T09:58:47Z</dcterms:modified>
</cp:coreProperties>
</file>