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Lst>
  <p:notesMasterIdLst>
    <p:notesMasterId r:id="rId29"/>
  </p:notesMasterIdLst>
  <p:handoutMasterIdLst>
    <p:handoutMasterId r:id="rId30"/>
  </p:handoutMasterIdLst>
  <p:sldIdLst>
    <p:sldId id="1637" r:id="rId2"/>
    <p:sldId id="1627" r:id="rId3"/>
    <p:sldId id="1681" r:id="rId4"/>
    <p:sldId id="1670" r:id="rId5"/>
    <p:sldId id="1665" r:id="rId6"/>
    <p:sldId id="1666" r:id="rId7"/>
    <p:sldId id="1667" r:id="rId8"/>
    <p:sldId id="1668" r:id="rId9"/>
    <p:sldId id="1672" r:id="rId10"/>
    <p:sldId id="1673" r:id="rId11"/>
    <p:sldId id="1675" r:id="rId12"/>
    <p:sldId id="1676" r:id="rId13"/>
    <p:sldId id="1677" r:id="rId14"/>
    <p:sldId id="1678" r:id="rId15"/>
    <p:sldId id="1679" r:id="rId16"/>
    <p:sldId id="1680" r:id="rId17"/>
    <p:sldId id="1684" r:id="rId18"/>
    <p:sldId id="1685" r:id="rId19"/>
    <p:sldId id="1686" r:id="rId20"/>
    <p:sldId id="1687" r:id="rId21"/>
    <p:sldId id="1688" r:id="rId22"/>
    <p:sldId id="1689" r:id="rId23"/>
    <p:sldId id="1690" r:id="rId24"/>
    <p:sldId id="1691" r:id="rId25"/>
    <p:sldId id="1692" r:id="rId26"/>
    <p:sldId id="1693" r:id="rId27"/>
    <p:sldId id="1646" r:id="rId28"/>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dreddine LKHADARI" initials="BL" lastIdx="1" clrIdx="0">
    <p:extLst>
      <p:ext uri="{19B8F6BF-5375-455C-9EA6-DF929625EA0E}">
        <p15:presenceInfo xmlns:p15="http://schemas.microsoft.com/office/powerpoint/2012/main" userId="Badreddine LKHADA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E6E"/>
    <a:srgbClr val="209C3C"/>
    <a:srgbClr val="1F588E"/>
    <a:srgbClr val="DDA667"/>
    <a:srgbClr val="4B5D7F"/>
    <a:srgbClr val="F6CB60"/>
    <a:srgbClr val="DDFFDD"/>
    <a:srgbClr val="CCFFCC"/>
    <a:srgbClr val="C7970D"/>
    <a:srgbClr val="1A8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6" autoAdjust="0"/>
    <p:restoredTop sz="95867" autoAdjust="0"/>
  </p:normalViewPr>
  <p:slideViewPr>
    <p:cSldViewPr snapToGrid="0" showGuides="1">
      <p:cViewPr varScale="1">
        <p:scale>
          <a:sx n="82" d="100"/>
          <a:sy n="82" d="100"/>
        </p:scale>
        <p:origin x="504" y="7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595"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meur\Desktop\C&amp;D-06-2021\Coop&#233;ration_internationale\Rapport\Tableau_base%20de%20donn&#233;es_actualis&#233;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jazouli\OneDrive%20-%20Counterpart%20International\Desktop\Coop&#233;ration_internationale\EVALUATION\Exploitation_donn&#233;es\R&#233;ponses_questionnaire_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045F-4A36-B56B-7610E5E5A741}"/>
              </c:ext>
            </c:extLst>
          </c:dPt>
          <c:dPt>
            <c:idx val="1"/>
            <c:invertIfNegative val="0"/>
            <c:bubble3D val="0"/>
            <c:extLst>
              <c:ext xmlns:c16="http://schemas.microsoft.com/office/drawing/2014/chart" uri="{C3380CC4-5D6E-409C-BE32-E72D297353CC}">
                <c16:uniqueId val="{00000003-045F-4A36-B56B-7610E5E5A741}"/>
              </c:ext>
            </c:extLst>
          </c:dPt>
          <c:dPt>
            <c:idx val="2"/>
            <c:invertIfNegative val="0"/>
            <c:bubble3D val="0"/>
            <c:extLst>
              <c:ext xmlns:c16="http://schemas.microsoft.com/office/drawing/2014/chart" uri="{C3380CC4-5D6E-409C-BE32-E72D297353CC}">
                <c16:uniqueId val="{00000005-045F-4A36-B56B-7610E5E5A741}"/>
              </c:ext>
            </c:extLst>
          </c:dPt>
          <c:dPt>
            <c:idx val="3"/>
            <c:invertIfNegative val="0"/>
            <c:bubble3D val="0"/>
            <c:extLst>
              <c:ext xmlns:c16="http://schemas.microsoft.com/office/drawing/2014/chart" uri="{C3380CC4-5D6E-409C-BE32-E72D297353CC}">
                <c16:uniqueId val="{00000007-045F-4A36-B56B-7610E5E5A741}"/>
              </c:ext>
            </c:extLst>
          </c:dPt>
          <c:dPt>
            <c:idx val="4"/>
            <c:invertIfNegative val="0"/>
            <c:bubble3D val="0"/>
            <c:extLst>
              <c:ext xmlns:c16="http://schemas.microsoft.com/office/drawing/2014/chart" uri="{C3380CC4-5D6E-409C-BE32-E72D297353CC}">
                <c16:uniqueId val="{00000009-045F-4A36-B56B-7610E5E5A741}"/>
              </c:ext>
            </c:extLst>
          </c:dPt>
          <c:dPt>
            <c:idx val="5"/>
            <c:invertIfNegative val="0"/>
            <c:bubble3D val="0"/>
            <c:extLst>
              <c:ext xmlns:c16="http://schemas.microsoft.com/office/drawing/2014/chart" uri="{C3380CC4-5D6E-409C-BE32-E72D297353CC}">
                <c16:uniqueId val="{0000000B-045F-4A36-B56B-7610E5E5A741}"/>
              </c:ext>
            </c:extLst>
          </c:dPt>
          <c:dPt>
            <c:idx val="6"/>
            <c:invertIfNegative val="0"/>
            <c:bubble3D val="0"/>
            <c:extLst>
              <c:ext xmlns:c16="http://schemas.microsoft.com/office/drawing/2014/chart" uri="{C3380CC4-5D6E-409C-BE32-E72D297353CC}">
                <c16:uniqueId val="{0000000D-045F-4A36-B56B-7610E5E5A741}"/>
              </c:ext>
            </c:extLst>
          </c:dPt>
          <c:dPt>
            <c:idx val="7"/>
            <c:invertIfNegative val="0"/>
            <c:bubble3D val="0"/>
            <c:extLst>
              <c:ext xmlns:c16="http://schemas.microsoft.com/office/drawing/2014/chart" uri="{C3380CC4-5D6E-409C-BE32-E72D297353CC}">
                <c16:uniqueId val="{0000000F-045F-4A36-B56B-7610E5E5A741}"/>
              </c:ext>
            </c:extLst>
          </c:dPt>
          <c:dPt>
            <c:idx val="8"/>
            <c:invertIfNegative val="0"/>
            <c:bubble3D val="0"/>
            <c:extLst>
              <c:ext xmlns:c16="http://schemas.microsoft.com/office/drawing/2014/chart" uri="{C3380CC4-5D6E-409C-BE32-E72D297353CC}">
                <c16:uniqueId val="{00000011-045F-4A36-B56B-7610E5E5A741}"/>
              </c:ext>
            </c:extLst>
          </c:dPt>
          <c:dPt>
            <c:idx val="9"/>
            <c:invertIfNegative val="0"/>
            <c:bubble3D val="0"/>
            <c:extLst>
              <c:ext xmlns:c16="http://schemas.microsoft.com/office/drawing/2014/chart" uri="{C3380CC4-5D6E-409C-BE32-E72D297353CC}">
                <c16:uniqueId val="{00000013-045F-4A36-B56B-7610E5E5A741}"/>
              </c:ext>
            </c:extLst>
          </c:dPt>
          <c:dPt>
            <c:idx val="10"/>
            <c:invertIfNegative val="0"/>
            <c:bubble3D val="0"/>
            <c:extLst>
              <c:ext xmlns:c16="http://schemas.microsoft.com/office/drawing/2014/chart" uri="{C3380CC4-5D6E-409C-BE32-E72D297353CC}">
                <c16:uniqueId val="{00000015-045F-4A36-B56B-7610E5E5A741}"/>
              </c:ext>
            </c:extLst>
          </c:dPt>
          <c:dPt>
            <c:idx val="11"/>
            <c:invertIfNegative val="0"/>
            <c:bubble3D val="0"/>
            <c:extLst>
              <c:ext xmlns:c16="http://schemas.microsoft.com/office/drawing/2014/chart" uri="{C3380CC4-5D6E-409C-BE32-E72D297353CC}">
                <c16:uniqueId val="{00000017-045F-4A36-B56B-7610E5E5A741}"/>
              </c:ext>
            </c:extLst>
          </c:dPt>
          <c:dPt>
            <c:idx val="12"/>
            <c:invertIfNegative val="0"/>
            <c:bubble3D val="0"/>
            <c:extLst>
              <c:ext xmlns:c16="http://schemas.microsoft.com/office/drawing/2014/chart" uri="{C3380CC4-5D6E-409C-BE32-E72D297353CC}">
                <c16:uniqueId val="{00000019-045F-4A36-B56B-7610E5E5A7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Graphes!$A$28:$A$46</c:f>
              <c:strCache>
                <c:ptCount val="19"/>
                <c:pt idx="0">
                  <c:v>GIZ</c:v>
                </c:pt>
                <c:pt idx="1">
                  <c:v>AFD</c:v>
                </c:pt>
                <c:pt idx="2">
                  <c:v>Banque Mondiale</c:v>
                </c:pt>
                <c:pt idx="3">
                  <c:v>Union Européenne</c:v>
                </c:pt>
                <c:pt idx="4">
                  <c:v>ONU-Femmes</c:v>
                </c:pt>
                <c:pt idx="5">
                  <c:v>PNUD</c:v>
                </c:pt>
                <c:pt idx="6">
                  <c:v>ONU-Habitat</c:v>
                </c:pt>
                <c:pt idx="7">
                  <c:v>AECID</c:v>
                </c:pt>
                <c:pt idx="8">
                  <c:v>KFW</c:v>
                </c:pt>
                <c:pt idx="9">
                  <c:v>FAMSI</c:v>
                </c:pt>
                <c:pt idx="10">
                  <c:v>DAECT</c:v>
                </c:pt>
                <c:pt idx="11">
                  <c:v>USAID</c:v>
                </c:pt>
                <c:pt idx="12">
                  <c:v>OCDE</c:v>
                </c:pt>
                <c:pt idx="13">
                  <c:v>CGLUA</c:v>
                </c:pt>
                <c:pt idx="14">
                  <c:v>CODATU</c:v>
                </c:pt>
                <c:pt idx="15">
                  <c:v>CEREMA</c:v>
                </c:pt>
                <c:pt idx="16">
                  <c:v>ADEME</c:v>
                </c:pt>
                <c:pt idx="17">
                  <c:v>IDTP</c:v>
                </c:pt>
                <c:pt idx="18">
                  <c:v>Ambassade Britanique</c:v>
                </c:pt>
              </c:strCache>
            </c:strRef>
          </c:cat>
          <c:val>
            <c:numRef>
              <c:f>Graphes!$B$28:$B$46</c:f>
              <c:numCache>
                <c:formatCode>General</c:formatCode>
                <c:ptCount val="19"/>
                <c:pt idx="0">
                  <c:v>7</c:v>
                </c:pt>
                <c:pt idx="1">
                  <c:v>4</c:v>
                </c:pt>
                <c:pt idx="2">
                  <c:v>2</c:v>
                </c:pt>
                <c:pt idx="3">
                  <c:v>2</c:v>
                </c:pt>
                <c:pt idx="4">
                  <c:v>1</c:v>
                </c:pt>
                <c:pt idx="5">
                  <c:v>1</c:v>
                </c:pt>
                <c:pt idx="6">
                  <c:v>1</c:v>
                </c:pt>
                <c:pt idx="7">
                  <c:v>3</c:v>
                </c:pt>
                <c:pt idx="8">
                  <c:v>1</c:v>
                </c:pt>
                <c:pt idx="9">
                  <c:v>1</c:v>
                </c:pt>
                <c:pt idx="10">
                  <c:v>1</c:v>
                </c:pt>
                <c:pt idx="11">
                  <c:v>1</c:v>
                </c:pt>
                <c:pt idx="12">
                  <c:v>3</c:v>
                </c:pt>
                <c:pt idx="13">
                  <c:v>1</c:v>
                </c:pt>
                <c:pt idx="14">
                  <c:v>1</c:v>
                </c:pt>
                <c:pt idx="15">
                  <c:v>1</c:v>
                </c:pt>
                <c:pt idx="16">
                  <c:v>1</c:v>
                </c:pt>
                <c:pt idx="17">
                  <c:v>1</c:v>
                </c:pt>
                <c:pt idx="18">
                  <c:v>1</c:v>
                </c:pt>
              </c:numCache>
            </c:numRef>
          </c:val>
          <c:extLst>
            <c:ext xmlns:c16="http://schemas.microsoft.com/office/drawing/2014/chart" uri="{C3380CC4-5D6E-409C-BE32-E72D297353CC}">
              <c16:uniqueId val="{0000001A-045F-4A36-B56B-7610E5E5A741}"/>
            </c:ext>
          </c:extLst>
        </c:ser>
        <c:dLbls>
          <c:dLblPos val="outEnd"/>
          <c:showLegendKey val="0"/>
          <c:showVal val="1"/>
          <c:showCatName val="0"/>
          <c:showSerName val="0"/>
          <c:showPercent val="0"/>
          <c:showBubbleSize val="0"/>
        </c:dLbls>
        <c:gapWidth val="100"/>
        <c:axId val="1447626431"/>
        <c:axId val="1447631007"/>
      </c:barChart>
      <c:catAx>
        <c:axId val="1447626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1447631007"/>
        <c:crosses val="autoZero"/>
        <c:auto val="1"/>
        <c:lblAlgn val="ctr"/>
        <c:lblOffset val="100"/>
        <c:noMultiLvlLbl val="0"/>
      </c:catAx>
      <c:valAx>
        <c:axId val="1447631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47626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Graphes!$B$35:$B$37</c:f>
              <c:strCache>
                <c:ptCount val="3"/>
                <c:pt idx="0">
                  <c:v>Excellente</c:v>
                </c:pt>
                <c:pt idx="1">
                  <c:v>Bonne</c:v>
                </c:pt>
                <c:pt idx="2">
                  <c:v>Moyenne</c:v>
                </c:pt>
              </c:strCache>
            </c:strRef>
          </c:cat>
          <c:val>
            <c:numRef>
              <c:f>Graphes!$C$35:$C$37</c:f>
              <c:numCache>
                <c:formatCode>0%</c:formatCode>
                <c:ptCount val="3"/>
                <c:pt idx="0">
                  <c:v>0.23076923076923078</c:v>
                </c:pt>
                <c:pt idx="1">
                  <c:v>0.69230769230769229</c:v>
                </c:pt>
                <c:pt idx="2">
                  <c:v>7.6923076923076927E-2</c:v>
                </c:pt>
              </c:numCache>
            </c:numRef>
          </c:val>
          <c:extLst>
            <c:ext xmlns:c16="http://schemas.microsoft.com/office/drawing/2014/chart" uri="{C3380CC4-5D6E-409C-BE32-E72D297353CC}">
              <c16:uniqueId val="{00000000-37EF-4E18-9B4B-B25EC98E593E}"/>
            </c:ext>
          </c:extLst>
        </c:ser>
        <c:dLbls>
          <c:showLegendKey val="0"/>
          <c:showVal val="1"/>
          <c:showCatName val="0"/>
          <c:showSerName val="0"/>
          <c:showPercent val="0"/>
          <c:showBubbleSize val="0"/>
        </c:dLbls>
        <c:gapWidth val="182"/>
        <c:axId val="231101567"/>
        <c:axId val="231093663"/>
      </c:barChart>
      <c:catAx>
        <c:axId val="231101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1093663"/>
        <c:crosses val="autoZero"/>
        <c:auto val="1"/>
        <c:lblAlgn val="ctr"/>
        <c:lblOffset val="100"/>
        <c:noMultiLvlLbl val="0"/>
      </c:catAx>
      <c:valAx>
        <c:axId val="2310936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110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Graphes!$B$46:$B$48</c:f>
              <c:strCache>
                <c:ptCount val="3"/>
                <c:pt idx="0">
                  <c:v>Excellente</c:v>
                </c:pt>
                <c:pt idx="1">
                  <c:v>Bonne</c:v>
                </c:pt>
                <c:pt idx="2">
                  <c:v>Moyenne</c:v>
                </c:pt>
              </c:strCache>
            </c:strRef>
          </c:cat>
          <c:val>
            <c:numRef>
              <c:f>Graphes!$C$46:$C$48</c:f>
              <c:numCache>
                <c:formatCode>0%</c:formatCode>
                <c:ptCount val="3"/>
                <c:pt idx="0">
                  <c:v>0.38461538461538464</c:v>
                </c:pt>
                <c:pt idx="1">
                  <c:v>0.61538461538461542</c:v>
                </c:pt>
                <c:pt idx="2">
                  <c:v>0</c:v>
                </c:pt>
              </c:numCache>
            </c:numRef>
          </c:val>
          <c:extLst>
            <c:ext xmlns:c16="http://schemas.microsoft.com/office/drawing/2014/chart" uri="{C3380CC4-5D6E-409C-BE32-E72D297353CC}">
              <c16:uniqueId val="{00000000-375F-47CD-A814-8223129E4FFA}"/>
            </c:ext>
          </c:extLst>
        </c:ser>
        <c:dLbls>
          <c:showLegendKey val="0"/>
          <c:showVal val="1"/>
          <c:showCatName val="0"/>
          <c:showSerName val="0"/>
          <c:showPercent val="0"/>
          <c:showBubbleSize val="0"/>
        </c:dLbls>
        <c:gapWidth val="164"/>
        <c:overlap val="-35"/>
        <c:axId val="365166303"/>
        <c:axId val="365169215"/>
      </c:barChart>
      <c:catAx>
        <c:axId val="3651663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365169215"/>
        <c:crosses val="autoZero"/>
        <c:auto val="1"/>
        <c:lblAlgn val="ctr"/>
        <c:lblOffset val="100"/>
        <c:noMultiLvlLbl val="0"/>
      </c:catAx>
      <c:valAx>
        <c:axId val="365169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365166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CB-46AA-BF1A-DF8520EDD0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CB-46AA-BF1A-DF8520EDD0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CB-46AA-BF1A-DF8520EDD03E}"/>
              </c:ext>
            </c:extLst>
          </c:dPt>
          <c:dLbls>
            <c:dLbl>
              <c:idx val="0"/>
              <c:layout>
                <c:manualLayout>
                  <c:x val="6.5934065934065936E-2"/>
                  <c:y val="7.71349192990006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CB-46AA-BF1A-DF8520EDD03E}"/>
                </c:ext>
              </c:extLst>
            </c:dLbl>
            <c:dLbl>
              <c:idx val="1"/>
              <c:layout>
                <c:manualLayout>
                  <c:x val="-9.5238095238095274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ACB-46AA-BF1A-DF8520EDD03E}"/>
                </c:ext>
              </c:extLst>
            </c:dLbl>
            <c:dLbl>
              <c:idx val="2"/>
              <c:layout>
                <c:manualLayout>
                  <c:x val="-0.11721611721611729"/>
                  <c:y val="4.407709674228608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ACB-46AA-BF1A-DF8520EDD0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Graphes!$B$79:$B$81</c:f>
              <c:strCache>
                <c:ptCount val="3"/>
                <c:pt idx="0">
                  <c:v>Excellente</c:v>
                </c:pt>
                <c:pt idx="1">
                  <c:v>Bonne</c:v>
                </c:pt>
                <c:pt idx="2">
                  <c:v>Problématique</c:v>
                </c:pt>
              </c:strCache>
            </c:strRef>
          </c:cat>
          <c:val>
            <c:numRef>
              <c:f>Graphes!$C$79:$C$81</c:f>
              <c:numCache>
                <c:formatCode>General</c:formatCode>
                <c:ptCount val="3"/>
                <c:pt idx="0">
                  <c:v>4</c:v>
                </c:pt>
                <c:pt idx="1">
                  <c:v>8</c:v>
                </c:pt>
                <c:pt idx="2">
                  <c:v>0</c:v>
                </c:pt>
              </c:numCache>
            </c:numRef>
          </c:val>
          <c:extLst>
            <c:ext xmlns:c16="http://schemas.microsoft.com/office/drawing/2014/chart" uri="{C3380CC4-5D6E-409C-BE32-E72D297353CC}">
              <c16:uniqueId val="{00000006-8ACB-46AA-BF1A-DF8520EDD03E}"/>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04589704064761E-2"/>
          <c:y val="0.13559260974731099"/>
          <c:w val="0.92760661861711735"/>
          <c:h val="0.77886675930214611"/>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
              <c:layout>
                <c:manualLayout>
                  <c:x val="-2.2305034423178376E-2"/>
                  <c:y val="0.1967783251780806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2">
                          <a:lumMod val="75000"/>
                        </a:schemeClr>
                      </a:solidFill>
                      <a:latin typeface="+mn-lt"/>
                      <a:ea typeface="+mn-ea"/>
                      <a:cs typeface="+mn-cs"/>
                    </a:defRPr>
                  </a:pPr>
                  <a:endParaRPr lang="fr-FR"/>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731115982825047"/>
                      <c:h val="9.6377481962736725E-2"/>
                    </c:manualLayout>
                  </c15:layout>
                </c:ext>
                <c:ext xmlns:c16="http://schemas.microsoft.com/office/drawing/2014/chart" uri="{C3380CC4-5D6E-409C-BE32-E72D297353CC}">
                  <c16:uniqueId val="{00000000-637C-4D73-BB56-BB5DBBE83BD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fr-FR"/>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Graphes!$B$104:$B$105</c:f>
              <c:strCache>
                <c:ptCount val="2"/>
                <c:pt idx="0">
                  <c:v>Positif</c:v>
                </c:pt>
                <c:pt idx="1">
                  <c:v>Négatif</c:v>
                </c:pt>
              </c:strCache>
            </c:strRef>
          </c:cat>
          <c:val>
            <c:numRef>
              <c:f>Graphes!$C$104:$C$105</c:f>
              <c:numCache>
                <c:formatCode>0%</c:formatCode>
                <c:ptCount val="2"/>
                <c:pt idx="0">
                  <c:v>8.3333333333333329E-2</c:v>
                </c:pt>
                <c:pt idx="1">
                  <c:v>0.92</c:v>
                </c:pt>
              </c:numCache>
            </c:numRef>
          </c:val>
          <c:extLst>
            <c:ext xmlns:c16="http://schemas.microsoft.com/office/drawing/2014/chart" uri="{C3380CC4-5D6E-409C-BE32-E72D297353CC}">
              <c16:uniqueId val="{00000001-637C-4D73-BB56-BB5DBBE83BDF}"/>
            </c:ext>
          </c:extLst>
        </c:ser>
        <c:dLbls>
          <c:showLegendKey val="0"/>
          <c:showVal val="0"/>
          <c:showCatName val="0"/>
          <c:showSerName val="0"/>
          <c:showPercent val="0"/>
          <c:showBubbleSize val="0"/>
        </c:dLbls>
        <c:gapWidth val="100"/>
        <c:axId val="557150944"/>
        <c:axId val="557150616"/>
      </c:barChart>
      <c:catAx>
        <c:axId val="557150944"/>
        <c:scaling>
          <c:orientation val="minMax"/>
        </c:scaling>
        <c:delete val="1"/>
        <c:axPos val="l"/>
        <c:numFmt formatCode="General" sourceLinked="1"/>
        <c:majorTickMark val="out"/>
        <c:minorTickMark val="none"/>
        <c:tickLblPos val="nextTo"/>
        <c:crossAx val="557150616"/>
        <c:crosses val="autoZero"/>
        <c:auto val="1"/>
        <c:lblAlgn val="ctr"/>
        <c:lblOffset val="100"/>
        <c:noMultiLvlLbl val="0"/>
      </c:catAx>
      <c:valAx>
        <c:axId val="557150616"/>
        <c:scaling>
          <c:orientation val="minMax"/>
        </c:scaling>
        <c:delete val="1"/>
        <c:axPos val="b"/>
        <c:majorGridlines>
          <c:spPr>
            <a:ln w="9525" cap="flat" cmpd="sng" algn="ctr">
              <a:solidFill>
                <a:schemeClr val="tx2">
                  <a:lumMod val="15000"/>
                  <a:lumOff val="85000"/>
                </a:schemeClr>
              </a:solidFill>
              <a:round/>
            </a:ln>
            <a:effectLst/>
          </c:spPr>
        </c:majorGridlines>
        <c:numFmt formatCode="0%" sourceLinked="1"/>
        <c:majorTickMark val="out"/>
        <c:minorTickMark val="none"/>
        <c:tickLblPos val="nextTo"/>
        <c:crossAx val="557150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85-4624-816D-88FDD54EAD2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085-4624-816D-88FDD54EAD2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085-4624-816D-88FDD54EAD2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Graphes!$B$6:$B$8</c:f>
              <c:strCache>
                <c:ptCount val="3"/>
                <c:pt idx="0">
                  <c:v>Très bien</c:v>
                </c:pt>
                <c:pt idx="1">
                  <c:v>Bien </c:v>
                </c:pt>
                <c:pt idx="2">
                  <c:v>Pas si bien</c:v>
                </c:pt>
              </c:strCache>
            </c:strRef>
          </c:cat>
          <c:val>
            <c:numRef>
              <c:f>Graphes!$C$6:$C$8</c:f>
              <c:numCache>
                <c:formatCode>General</c:formatCode>
                <c:ptCount val="3"/>
                <c:pt idx="0">
                  <c:v>7</c:v>
                </c:pt>
                <c:pt idx="1">
                  <c:v>6</c:v>
                </c:pt>
                <c:pt idx="2">
                  <c:v>0</c:v>
                </c:pt>
              </c:numCache>
            </c:numRef>
          </c:val>
          <c:extLst>
            <c:ext xmlns:c16="http://schemas.microsoft.com/office/drawing/2014/chart" uri="{C3380CC4-5D6E-409C-BE32-E72D297353CC}">
              <c16:uniqueId val="{00000006-E085-4624-816D-88FDD54EAD2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E3C796-2079-40CC-B62C-412D68758D48}"/>
              </a:ext>
            </a:extLst>
          </p:cNvPr>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18549FA-6F63-401A-A344-4B70CD02DB1B}"/>
              </a:ext>
            </a:extLst>
          </p:cNvPr>
          <p:cNvSpPr>
            <a:spLocks noGrp="1"/>
          </p:cNvSpPr>
          <p:nvPr>
            <p:ph type="dt" sz="quarter" idx="1"/>
          </p:nvPr>
        </p:nvSpPr>
        <p:spPr>
          <a:xfrm>
            <a:off x="3848647" y="1"/>
            <a:ext cx="2944283" cy="498295"/>
          </a:xfrm>
          <a:prstGeom prst="rect">
            <a:avLst/>
          </a:prstGeom>
        </p:spPr>
        <p:txBody>
          <a:bodyPr vert="horz" lIns="91440" tIns="45720" rIns="91440" bIns="45720" rtlCol="0"/>
          <a:lstStyle>
            <a:lvl1pPr algn="r">
              <a:defRPr sz="1200"/>
            </a:lvl1pPr>
          </a:lstStyle>
          <a:p>
            <a:fld id="{C5BA727C-988B-4B1C-81B9-9A1CD894B73A}" type="datetimeFigureOut">
              <a:rPr lang="fr-FR" smtClean="0"/>
              <a:pPr/>
              <a:t>05/06/2022</a:t>
            </a:fld>
            <a:endParaRPr lang="fr-FR"/>
          </a:p>
        </p:txBody>
      </p:sp>
      <p:sp>
        <p:nvSpPr>
          <p:cNvPr id="4" name="Espace réservé du pied de page 3">
            <a:extLst>
              <a:ext uri="{FF2B5EF4-FFF2-40B4-BE49-F238E27FC236}">
                <a16:creationId xmlns:a16="http://schemas.microsoft.com/office/drawing/2014/main" id="{E729662F-DB57-450D-8A84-26C0D6F5E2EA}"/>
              </a:ext>
            </a:extLst>
          </p:cNvPr>
          <p:cNvSpPr>
            <a:spLocks noGrp="1"/>
          </p:cNvSpPr>
          <p:nvPr>
            <p:ph type="ftr" sz="quarter" idx="2"/>
          </p:nvPr>
        </p:nvSpPr>
        <p:spPr>
          <a:xfrm>
            <a:off x="0" y="9433109"/>
            <a:ext cx="2944283" cy="49829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B36F283-3842-4198-850A-3EFAD567D3A9}"/>
              </a:ext>
            </a:extLst>
          </p:cNvPr>
          <p:cNvSpPr>
            <a:spLocks noGrp="1"/>
          </p:cNvSpPr>
          <p:nvPr>
            <p:ph type="sldNum" sz="quarter" idx="3"/>
          </p:nvPr>
        </p:nvSpPr>
        <p:spPr>
          <a:xfrm>
            <a:off x="3848647" y="9433109"/>
            <a:ext cx="2944283" cy="498294"/>
          </a:xfrm>
          <a:prstGeom prst="rect">
            <a:avLst/>
          </a:prstGeom>
        </p:spPr>
        <p:txBody>
          <a:bodyPr vert="horz" lIns="91440" tIns="45720" rIns="91440" bIns="45720" rtlCol="0" anchor="b"/>
          <a:lstStyle>
            <a:lvl1pPr algn="r">
              <a:defRPr sz="1200"/>
            </a:lvl1pPr>
          </a:lstStyle>
          <a:p>
            <a:fld id="{68B47C99-89B6-4AD4-A888-BD64F625C809}" type="slidenum">
              <a:rPr lang="fr-FR" smtClean="0"/>
              <a:pPr/>
              <a:t>‹N°›</a:t>
            </a:fld>
            <a:endParaRPr lang="fr-FR"/>
          </a:p>
        </p:txBody>
      </p:sp>
    </p:spTree>
    <p:extLst>
      <p:ext uri="{BB962C8B-B14F-4D97-AF65-F5344CB8AC3E}">
        <p14:creationId xmlns:p14="http://schemas.microsoft.com/office/powerpoint/2010/main" val="3032691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1"/>
            <a:ext cx="2944283" cy="498295"/>
          </a:xfrm>
          <a:prstGeom prst="rect">
            <a:avLst/>
          </a:prstGeom>
        </p:spPr>
        <p:txBody>
          <a:bodyPr vert="horz" lIns="91440" tIns="45720" rIns="91440" bIns="45720" rtlCol="0"/>
          <a:lstStyle>
            <a:lvl1pPr algn="r">
              <a:defRPr sz="1200"/>
            </a:lvl1pPr>
          </a:lstStyle>
          <a:p>
            <a:fld id="{3298214A-D8B3-4915-8962-B43E5231684C}" type="datetimeFigureOut">
              <a:rPr lang="en-US" smtClean="0"/>
              <a:pPr/>
              <a:t>6/5/2022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79487"/>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9"/>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33109"/>
            <a:ext cx="2944283" cy="498294"/>
          </a:xfrm>
          <a:prstGeom prst="rect">
            <a:avLst/>
          </a:prstGeom>
        </p:spPr>
        <p:txBody>
          <a:bodyPr vert="horz" lIns="91440" tIns="45720" rIns="91440" bIns="45720" rtlCol="0" anchor="b"/>
          <a:lstStyle>
            <a:lvl1pPr algn="r">
              <a:defRPr sz="1200"/>
            </a:lvl1pPr>
          </a:lstStyle>
          <a:p>
            <a:fld id="{F20158C4-8972-4A9B-866C-EFB23766131C}" type="slidenum">
              <a:rPr lang="en-US" smtClean="0"/>
              <a:pPr/>
              <a:t>‹N°›</a:t>
            </a:fld>
            <a:endParaRPr lang="en-US"/>
          </a:p>
        </p:txBody>
      </p:sp>
    </p:spTree>
    <p:extLst>
      <p:ext uri="{BB962C8B-B14F-4D97-AF65-F5344CB8AC3E}">
        <p14:creationId xmlns:p14="http://schemas.microsoft.com/office/powerpoint/2010/main" val="31082295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16C09B-4FD1-E041-862E-B20F0189DA08}"/>
              </a:ext>
            </a:extLst>
          </p:cNvPr>
          <p:cNvPicPr>
            <a:picLocks noChangeAspect="1"/>
          </p:cNvPicPr>
          <p:nvPr userDrawn="1"/>
        </p:nvPicPr>
        <p:blipFill rotWithShape="1">
          <a:blip r:embed="rId2"/>
          <a:srcRect t="1358" r="50208" b="44137"/>
          <a:stretch/>
        </p:blipFill>
        <p:spPr>
          <a:xfrm>
            <a:off x="0" y="0"/>
            <a:ext cx="12369800" cy="6930388"/>
          </a:xfrm>
          <a:prstGeom prst="rect">
            <a:avLst/>
          </a:prstGeom>
        </p:spPr>
      </p:pic>
      <p:sp>
        <p:nvSpPr>
          <p:cNvPr id="2" name="Titre 1"/>
          <p:cNvSpPr>
            <a:spLocks noGrp="1"/>
          </p:cNvSpPr>
          <p:nvPr>
            <p:ph type="ctrTitle"/>
          </p:nvPr>
        </p:nvSpPr>
        <p:spPr>
          <a:xfrm>
            <a:off x="1524000" y="2688445"/>
            <a:ext cx="9144000" cy="1024875"/>
          </a:xfrm>
        </p:spPr>
        <p:txBody>
          <a:bodyPr anchor="b">
            <a:normAutofit/>
          </a:bodyPr>
          <a:lstStyle>
            <a:lvl1pPr algn="ctr">
              <a:defRPr sz="3200"/>
            </a:lvl1pPr>
          </a:lstStyle>
          <a:p>
            <a:r>
              <a:rPr lang="fr-FR" dirty="0"/>
              <a:t>Modifiez le style du titre</a:t>
            </a:r>
          </a:p>
        </p:txBody>
      </p:sp>
      <p:sp>
        <p:nvSpPr>
          <p:cNvPr id="3" name="Sous-titre 2"/>
          <p:cNvSpPr>
            <a:spLocks noGrp="1"/>
          </p:cNvSpPr>
          <p:nvPr>
            <p:ph type="subTitle" idx="1"/>
          </p:nvPr>
        </p:nvSpPr>
        <p:spPr>
          <a:xfrm>
            <a:off x="1524000" y="3807252"/>
            <a:ext cx="9144000" cy="496451"/>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pic>
        <p:nvPicPr>
          <p:cNvPr id="9" name="Image 8">
            <a:extLst>
              <a:ext uri="{FF2B5EF4-FFF2-40B4-BE49-F238E27FC236}">
                <a16:creationId xmlns:a16="http://schemas.microsoft.com/office/drawing/2014/main" id="{AC91D33F-1998-441B-A5E9-44FDD11DDF6C}"/>
              </a:ext>
            </a:extLst>
          </p:cNvPr>
          <p:cNvPicPr>
            <a:picLocks noChangeAspect="1"/>
          </p:cNvPicPr>
          <p:nvPr userDrawn="1"/>
        </p:nvPicPr>
        <p:blipFill rotWithShape="1">
          <a:blip r:embed="rId3" cstate="print"/>
          <a:srcRect l="16491" t="50283" r="27967" b="37051"/>
          <a:stretch/>
        </p:blipFill>
        <p:spPr>
          <a:xfrm>
            <a:off x="4758595" y="6186228"/>
            <a:ext cx="2683797" cy="408035"/>
          </a:xfrm>
          <a:prstGeom prst="rect">
            <a:avLst/>
          </a:prstGeom>
        </p:spPr>
      </p:pic>
      <p:pic>
        <p:nvPicPr>
          <p:cNvPr id="1027" name="Picture 3" descr="D:\Data Big Ideas\Clients\DGCT\Charte graphique\Logos\Logos et intitulés Directions\Logos Directions\Archive\Logo PNG\PCD-VF.png"/>
          <p:cNvPicPr>
            <a:picLocks noChangeAspect="1" noChangeArrowheads="1"/>
          </p:cNvPicPr>
          <p:nvPr userDrawn="1"/>
        </p:nvPicPr>
        <p:blipFill>
          <a:blip r:embed="rId4"/>
          <a:srcRect/>
          <a:stretch>
            <a:fillRect/>
          </a:stretch>
        </p:blipFill>
        <p:spPr bwMode="auto">
          <a:xfrm>
            <a:off x="3567451" y="139352"/>
            <a:ext cx="5112913" cy="2197434"/>
          </a:xfrm>
          <a:prstGeom prst="rect">
            <a:avLst/>
          </a:prstGeom>
          <a:noFill/>
        </p:spPr>
      </p:pic>
    </p:spTree>
    <p:extLst>
      <p:ext uri="{BB962C8B-B14F-4D97-AF65-F5344CB8AC3E}">
        <p14:creationId xmlns:p14="http://schemas.microsoft.com/office/powerpoint/2010/main" val="333013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37915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44403204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sp>
        <p:nvSpPr>
          <p:cNvPr id="4"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4428434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1FB153-5F4B-443C-9114-0C89DEDBE7E5}" type="datetimeFigureOut">
              <a:rPr lang="fr-FR" smtClean="0"/>
              <a:pPr/>
              <a:t>05/06/2022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545D14-0D72-4631-9DF9-AC04B9F0D6BF}" type="slidenum">
              <a:rPr lang="fr-FR" smtClean="0"/>
              <a:pPr/>
              <a:t>‹N°›</a:t>
            </a:fld>
            <a:endParaRPr lang="fr-FR"/>
          </a:p>
        </p:txBody>
      </p:sp>
      <p:sp>
        <p:nvSpPr>
          <p:cNvPr id="5"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19023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2195"/>
            <a:ext cx="10515600" cy="1201073"/>
          </a:xfrm>
        </p:spPr>
        <p:txBody>
          <a:bodyPr/>
          <a:lstStyle>
            <a:lvl1pPr algn="ctr">
              <a:defRPr>
                <a:solidFill>
                  <a:schemeClr val="bg1"/>
                </a:solidFill>
              </a:defRPr>
            </a:lvl1pPr>
          </a:lstStyle>
          <a:p>
            <a:endParaRPr lang="fr-FR" dirty="0"/>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308227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439352"/>
            <a:chOff x="0" y="0"/>
            <a:chExt cx="12192000" cy="6439352"/>
          </a:xfrm>
        </p:grpSpPr>
        <p:pic>
          <p:nvPicPr>
            <p:cNvPr id="4" name="Image 3">
              <a:extLst>
                <a:ext uri="{FF2B5EF4-FFF2-40B4-BE49-F238E27FC236}">
                  <a16:creationId xmlns:a16="http://schemas.microsoft.com/office/drawing/2014/main" id="{6404F4E6-78FF-F248-AF20-F23CD736CA0A}"/>
                </a:ext>
              </a:extLst>
            </p:cNvPr>
            <p:cNvPicPr>
              <a:picLocks noChangeAspect="1"/>
            </p:cNvPicPr>
            <p:nvPr/>
          </p:nvPicPr>
          <p:blipFill rotWithShape="1">
            <a:blip r:embed="rId2"/>
            <a:srcRect l="566" t="6194" r="8829" b="39154"/>
            <a:stretch/>
          </p:blipFill>
          <p:spPr>
            <a:xfrm>
              <a:off x="0" y="0"/>
              <a:ext cx="12192000" cy="4035287"/>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279" y="2114843"/>
              <a:ext cx="2558829" cy="2340000"/>
            </a:xfrm>
            <a:prstGeom prst="rect">
              <a:avLst/>
            </a:prstGeom>
          </p:spPr>
        </p:pic>
      </p:grpSp>
    </p:spTree>
    <p:extLst>
      <p:ext uri="{BB962C8B-B14F-4D97-AF65-F5344CB8AC3E}">
        <p14:creationId xmlns:p14="http://schemas.microsoft.com/office/powerpoint/2010/main" val="29418038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7999"/>
            <a:chOff x="0" y="0"/>
            <a:chExt cx="12191999" cy="6857999"/>
          </a:xfrm>
        </p:grpSpPr>
        <p:pic>
          <p:nvPicPr>
            <p:cNvPr id="4" name="Image 3">
              <a:extLst>
                <a:ext uri="{FF2B5EF4-FFF2-40B4-BE49-F238E27FC236}">
                  <a16:creationId xmlns:a16="http://schemas.microsoft.com/office/drawing/2014/main" id="{60402B49-3CFC-084B-A353-E5AFCB6BDE04}"/>
                </a:ext>
              </a:extLst>
            </p:cNvPr>
            <p:cNvPicPr>
              <a:picLocks noChangeAspect="1"/>
            </p:cNvPicPr>
            <p:nvPr/>
          </p:nvPicPr>
          <p:blipFill rotWithShape="1">
            <a:blip r:embed="rId2"/>
            <a:srcRect l="847" t="1411" r="3036" b="2491"/>
            <a:stretch/>
          </p:blipFill>
          <p:spPr>
            <a:xfrm>
              <a:off x="0" y="0"/>
              <a:ext cx="12191999" cy="6857999"/>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6476603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2000" cy="6858000"/>
            <a:chOff x="0" y="0"/>
            <a:chExt cx="12192000" cy="6858000"/>
          </a:xfrm>
        </p:grpSpPr>
        <p:pic>
          <p:nvPicPr>
            <p:cNvPr id="4" name="Image 3">
              <a:extLst>
                <a:ext uri="{FF2B5EF4-FFF2-40B4-BE49-F238E27FC236}">
                  <a16:creationId xmlns:a16="http://schemas.microsoft.com/office/drawing/2014/main" id="{DD1D036C-BE8C-8244-945F-69BA65D5EC44}"/>
                </a:ext>
              </a:extLst>
            </p:cNvPr>
            <p:cNvPicPr>
              <a:picLocks noChangeAspect="1"/>
            </p:cNvPicPr>
            <p:nvPr/>
          </p:nvPicPr>
          <p:blipFill rotWithShape="1">
            <a:blip r:embed="rId2"/>
            <a:srcRect l="2000" t="1979" r="2000" b="1977"/>
            <a:stretch/>
          </p:blipFill>
          <p:spPr>
            <a:xfrm>
              <a:off x="0" y="0"/>
              <a:ext cx="12192000"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3067874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e de titre">
    <p:bg>
      <p:bgPr>
        <a:solidFill>
          <a:schemeClr val="bg1"/>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a:xfrm>
            <a:off x="11291299" y="6451319"/>
            <a:ext cx="720000" cy="360000"/>
          </a:xfrm>
        </p:spPr>
        <p:txBody>
          <a:bodyPr anchor="ctr" anchorCtr="0"/>
          <a:lstStyle>
            <a:lvl1pPr algn="ctr">
              <a:defRPr sz="1800">
                <a:latin typeface="Candara" panose="020E0502030303020204" pitchFamily="34" charset="0"/>
              </a:defRPr>
            </a:lvl1pPr>
          </a:lstStyle>
          <a:p>
            <a:fld id="{E5F0174D-89A1-4BA3-834A-BC3992787878}" type="slidenum">
              <a:rPr lang="fr-FR" smtClean="0"/>
              <a:pPr/>
              <a:t>‹N°›</a:t>
            </a:fld>
            <a:endParaRPr lang="fr-FR" dirty="0"/>
          </a:p>
        </p:txBody>
      </p:sp>
      <p:grpSp>
        <p:nvGrpSpPr>
          <p:cNvPr id="3" name="Groupe 2"/>
          <p:cNvGrpSpPr/>
          <p:nvPr userDrawn="1"/>
        </p:nvGrpSpPr>
        <p:grpSpPr>
          <a:xfrm>
            <a:off x="0" y="0"/>
            <a:ext cx="12191999" cy="6858000"/>
            <a:chOff x="0" y="0"/>
            <a:chExt cx="12191999" cy="6858000"/>
          </a:xfrm>
        </p:grpSpPr>
        <p:pic>
          <p:nvPicPr>
            <p:cNvPr id="4" name="Image 3">
              <a:extLst>
                <a:ext uri="{FF2B5EF4-FFF2-40B4-BE49-F238E27FC236}">
                  <a16:creationId xmlns:a16="http://schemas.microsoft.com/office/drawing/2014/main" id="{8D75C4FF-1DB0-D24D-9A67-E33C767C294D}"/>
                </a:ext>
              </a:extLst>
            </p:cNvPr>
            <p:cNvPicPr>
              <a:picLocks noChangeAspect="1"/>
            </p:cNvPicPr>
            <p:nvPr/>
          </p:nvPicPr>
          <p:blipFill rotWithShape="1">
            <a:blip r:embed="rId2"/>
            <a:srcRect/>
            <a:stretch/>
          </p:blipFill>
          <p:spPr>
            <a:xfrm>
              <a:off x="0" y="0"/>
              <a:ext cx="12191999" cy="6858000"/>
            </a:xfrm>
            <a:prstGeom prst="rect">
              <a:avLst/>
            </a:prstGeom>
          </p:spPr>
        </p:pic>
        <p:pic>
          <p:nvPicPr>
            <p:cNvPr id="5" name="Image 4">
              <a:extLst>
                <a:ext uri="{FF2B5EF4-FFF2-40B4-BE49-F238E27FC236}">
                  <a16:creationId xmlns:a16="http://schemas.microsoft.com/office/drawing/2014/main" id="{27A135BC-6B58-504D-BE74-331D2168F238}"/>
                </a:ext>
              </a:extLst>
            </p:cNvPr>
            <p:cNvPicPr>
              <a:picLocks noChangeAspect="1"/>
            </p:cNvPicPr>
            <p:nvPr/>
          </p:nvPicPr>
          <p:blipFill rotWithShape="1">
            <a:blip r:embed="rId3"/>
            <a:srcRect l="10470"/>
            <a:stretch/>
          </p:blipFill>
          <p:spPr>
            <a:xfrm>
              <a:off x="0" y="495752"/>
              <a:ext cx="4237838" cy="5943600"/>
            </a:xfrm>
            <a:prstGeom prst="rect">
              <a:avLst/>
            </a:prstGeom>
          </p:spPr>
        </p:pic>
        <p:pic>
          <p:nvPicPr>
            <p:cNvPr id="6" name="Imag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672" y="2147073"/>
              <a:ext cx="2558832" cy="2340000"/>
            </a:xfrm>
            <a:prstGeom prst="rect">
              <a:avLst/>
            </a:prstGeom>
          </p:spPr>
        </p:pic>
      </p:grpSp>
    </p:spTree>
    <p:extLst>
      <p:ext uri="{BB962C8B-B14F-4D97-AF65-F5344CB8AC3E}">
        <p14:creationId xmlns:p14="http://schemas.microsoft.com/office/powerpoint/2010/main" val="257432348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1FB153-5F4B-443C-9114-0C89DEDBE7E5}" type="datetimeFigureOut">
              <a:rPr lang="fr-FR" smtClean="0"/>
              <a:pPr/>
              <a:t>05/06/2022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545D14-0D72-4631-9DF9-AC04B9F0D6BF}" type="slidenum">
              <a:rPr lang="fr-FR" smtClean="0"/>
              <a:pPr/>
              <a:t>‹N°›</a:t>
            </a:fld>
            <a:endParaRPr lang="fr-FR"/>
          </a:p>
        </p:txBody>
      </p:sp>
    </p:spTree>
    <p:extLst>
      <p:ext uri="{BB962C8B-B14F-4D97-AF65-F5344CB8AC3E}">
        <p14:creationId xmlns:p14="http://schemas.microsoft.com/office/powerpoint/2010/main" val="282244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1FB153-5F4B-443C-9114-0C89DEDBE7E5}" type="datetimeFigureOut">
              <a:rPr lang="fr-FR" smtClean="0"/>
              <a:pPr/>
              <a:t>05/06/2022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545D14-0D72-4631-9DF9-AC04B9F0D6BF}" type="slidenum">
              <a:rPr lang="fr-FR" smtClean="0"/>
              <a:pPr/>
              <a:t>‹N°›</a:t>
            </a:fld>
            <a:endParaRPr lang="fr-FR"/>
          </a:p>
        </p:txBody>
      </p:sp>
      <p:sp>
        <p:nvSpPr>
          <p:cNvPr id="10" name="Titre 6"/>
          <p:cNvSpPr>
            <a:spLocks noGrp="1"/>
          </p:cNvSpPr>
          <p:nvPr>
            <p:ph type="title" hasCustomPrompt="1"/>
          </p:nvPr>
        </p:nvSpPr>
        <p:spPr>
          <a:xfrm>
            <a:off x="1434905" y="105879"/>
            <a:ext cx="9359703" cy="1080000"/>
          </a:xfrm>
        </p:spPr>
        <p:txBody>
          <a:bodyPr anchor="ctr" anchorCtr="0"/>
          <a:lstStyle>
            <a:lvl1pPr algn="ctr">
              <a:defRPr sz="3200" b="1">
                <a:solidFill>
                  <a:schemeClr val="bg1"/>
                </a:solidFill>
                <a:latin typeface="+mj-lt"/>
              </a:defRPr>
            </a:lvl1pPr>
          </a:lstStyle>
          <a:p>
            <a:r>
              <a:rPr lang="fr-FR" dirty="0"/>
              <a:t>MODIFIEZ LE STYLE DU TITRE</a:t>
            </a:r>
          </a:p>
        </p:txBody>
      </p:sp>
    </p:spTree>
    <p:extLst>
      <p:ext uri="{BB962C8B-B14F-4D97-AF65-F5344CB8AC3E}">
        <p14:creationId xmlns:p14="http://schemas.microsoft.com/office/powerpoint/2010/main" val="287663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FB153-5F4B-443C-9114-0C89DEDBE7E5}" type="datetimeFigureOut">
              <a:rPr lang="fr-FR" smtClean="0"/>
              <a:pPr/>
              <a:t>05/06/2022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45D14-0D72-4631-9DF9-AC04B9F0D6BF}" type="slidenum">
              <a:rPr lang="fr-FR" smtClean="0"/>
              <a:pPr/>
              <a:t>‹N°›</a:t>
            </a:fld>
            <a:endParaRPr lang="fr-FR"/>
          </a:p>
        </p:txBody>
      </p:sp>
      <p:sp>
        <p:nvSpPr>
          <p:cNvPr id="10" name="Parallélogramme 9">
            <a:extLst>
              <a:ext uri="{FF2B5EF4-FFF2-40B4-BE49-F238E27FC236}">
                <a16:creationId xmlns:a16="http://schemas.microsoft.com/office/drawing/2014/main" id="{2A096DB9-8C03-404C-A74B-D3B5355DB753}"/>
              </a:ext>
            </a:extLst>
          </p:cNvPr>
          <p:cNvSpPr/>
          <p:nvPr userDrawn="1"/>
        </p:nvSpPr>
        <p:spPr>
          <a:xfrm>
            <a:off x="1" y="0"/>
            <a:ext cx="12192000" cy="1296364"/>
          </a:xfrm>
          <a:prstGeom prst="parallelogram">
            <a:avLst>
              <a:gd name="adj" fmla="val 0"/>
            </a:avLst>
          </a:prstGeom>
          <a:solidFill>
            <a:srgbClr val="1F5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Résultat de recherche d'images pour &quot;royaume du Maroc&quot;">
            <a:extLst>
              <a:ext uri="{FF2B5EF4-FFF2-40B4-BE49-F238E27FC236}">
                <a16:creationId xmlns:a16="http://schemas.microsoft.com/office/drawing/2014/main" id="{249D7DB6-B3A5-DC44-92D6-788865E7904E}"/>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1124732" y="205987"/>
            <a:ext cx="816423" cy="88438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20727" y="215900"/>
            <a:ext cx="864000" cy="864000"/>
          </a:xfrm>
          <a:prstGeom prst="rect">
            <a:avLst/>
          </a:prstGeom>
        </p:spPr>
      </p:pic>
    </p:spTree>
    <p:extLst>
      <p:ext uri="{BB962C8B-B14F-4D97-AF65-F5344CB8AC3E}">
        <p14:creationId xmlns:p14="http://schemas.microsoft.com/office/powerpoint/2010/main" val="1238559552"/>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21" r:id="rId3"/>
    <p:sldLayoutId id="2147483741" r:id="rId4"/>
    <p:sldLayoutId id="2147483738" r:id="rId5"/>
    <p:sldLayoutId id="2147483739" r:id="rId6"/>
    <p:sldLayoutId id="2147483740" r:id="rId7"/>
    <p:sldLayoutId id="2147483722" r:id="rId8"/>
    <p:sldLayoutId id="2147483724" r:id="rId9"/>
    <p:sldLayoutId id="2147483733"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hart" Target="../charts/chart7.xml"/><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1637" y="2609919"/>
            <a:ext cx="9144000" cy="2387600"/>
          </a:xfrm>
        </p:spPr>
        <p:txBody>
          <a:bodyPr>
            <a:normAutofit fontScale="90000"/>
          </a:bodyPr>
          <a:lstStyle/>
          <a:p>
            <a:pPr rtl="1"/>
            <a:br>
              <a:rPr lang="fr-FR" b="1" dirty="0">
                <a:solidFill>
                  <a:srgbClr val="1F588E"/>
                </a:solidFill>
                <a:cs typeface="HELVETICA" panose="020B0604020202020204" pitchFamily="34" charset="0"/>
              </a:rPr>
            </a:br>
            <a:br>
              <a:rPr lang="fr-FR" b="1" dirty="0">
                <a:solidFill>
                  <a:srgbClr val="1F588E"/>
                </a:solidFill>
                <a:cs typeface="HELVETICA" panose="020B0604020202020204" pitchFamily="34" charset="0"/>
              </a:rPr>
            </a:br>
            <a:r>
              <a:rPr lang="fr-FR" b="1" dirty="0">
                <a:solidFill>
                  <a:srgbClr val="1F588E"/>
                </a:solidFill>
                <a:cs typeface="HELVETICA" panose="020B0604020202020204" pitchFamily="34" charset="0"/>
              </a:rPr>
              <a:t>LES PROGRAMMES DE COOPÉRATION INTERNATIONALE PILOTÉS PAR LA DIRECTION GÉNÉRALE DES COLLECTIVITÉS TERRITORIALES</a:t>
            </a:r>
            <a:br>
              <a:rPr lang="fr-FR" b="1" dirty="0">
                <a:solidFill>
                  <a:srgbClr val="1F588E"/>
                </a:solidFill>
                <a:cs typeface="HELVETICA" panose="020B0604020202020204" pitchFamily="34" charset="0"/>
              </a:rPr>
            </a:br>
            <a:endParaRPr lang="fr-FR" b="1" dirty="0">
              <a:solidFill>
                <a:srgbClr val="1F588E"/>
              </a:solidFill>
              <a:cs typeface="HELVETICA" panose="020B0604020202020204" pitchFamily="34" charset="0"/>
            </a:endParaRPr>
          </a:p>
        </p:txBody>
      </p:sp>
      <p:sp>
        <p:nvSpPr>
          <p:cNvPr id="3" name="Sous-titre 2"/>
          <p:cNvSpPr>
            <a:spLocks noGrp="1"/>
          </p:cNvSpPr>
          <p:nvPr>
            <p:ph type="subTitle" idx="1"/>
          </p:nvPr>
        </p:nvSpPr>
        <p:spPr>
          <a:xfrm>
            <a:off x="10239555" y="5650311"/>
            <a:ext cx="1739660" cy="414060"/>
          </a:xfrm>
        </p:spPr>
        <p:txBody>
          <a:bodyPr/>
          <a:lstStyle/>
          <a:p>
            <a:r>
              <a:rPr lang="fr-FR" b="1" dirty="0">
                <a:solidFill>
                  <a:srgbClr val="209C3C"/>
                </a:solidFill>
                <a:latin typeface="+mj-lt"/>
                <a:cs typeface="HELVETICA" panose="020B0604020202020204" pitchFamily="34" charset="0"/>
              </a:rPr>
              <a:t>6 Juin 2022</a:t>
            </a:r>
            <a:endParaRPr lang="ar-SA" b="1" dirty="0">
              <a:solidFill>
                <a:srgbClr val="209C3C"/>
              </a:solidFill>
              <a:latin typeface="+mj-lt"/>
              <a:cs typeface="HELVETICA" panose="020B0604020202020204" pitchFamily="34" charset="0"/>
            </a:endParaRPr>
          </a:p>
        </p:txBody>
      </p:sp>
    </p:spTree>
    <p:extLst>
      <p:ext uri="{BB962C8B-B14F-4D97-AF65-F5344CB8AC3E}">
        <p14:creationId xmlns:p14="http://schemas.microsoft.com/office/powerpoint/2010/main" val="196957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53011" y="1379214"/>
            <a:ext cx="5436491" cy="38318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A. Impact des programmes:</a:t>
            </a:r>
          </a:p>
        </p:txBody>
      </p:sp>
      <p:pic>
        <p:nvPicPr>
          <p:cNvPr id="10" name="Image 9"/>
          <p:cNvPicPr>
            <a:picLocks noChangeAspect="1"/>
          </p:cNvPicPr>
          <p:nvPr/>
        </p:nvPicPr>
        <p:blipFill>
          <a:blip r:embed="rId2"/>
          <a:stretch>
            <a:fillRect/>
          </a:stretch>
        </p:blipFill>
        <p:spPr>
          <a:xfrm>
            <a:off x="754010" y="2933865"/>
            <a:ext cx="10259367" cy="3697393"/>
          </a:xfrm>
          <a:prstGeom prst="rect">
            <a:avLst/>
          </a:prstGeom>
          <a:ln>
            <a:noFill/>
          </a:ln>
          <a:effectLst>
            <a:outerShdw blurRad="292100" dist="139700" dir="2700000" algn="tl" rotWithShape="0">
              <a:srgbClr val="333333">
                <a:alpha val="65000"/>
              </a:srgbClr>
            </a:outerShdw>
          </a:effectLst>
        </p:spPr>
      </p:pic>
      <p:sp>
        <p:nvSpPr>
          <p:cNvPr id="11" name="TextBox 1">
            <a:extLst>
              <a:ext uri="{FF2B5EF4-FFF2-40B4-BE49-F238E27FC236}">
                <a16:creationId xmlns:a16="http://schemas.microsoft.com/office/drawing/2014/main" id="{ED9FAF2C-5B7E-4B95-9EA5-49FDC0EDC20E}"/>
              </a:ext>
            </a:extLst>
          </p:cNvPr>
          <p:cNvSpPr txBox="1"/>
          <p:nvPr/>
        </p:nvSpPr>
        <p:spPr>
          <a:xfrm>
            <a:off x="283366" y="1880367"/>
            <a:ext cx="11625267" cy="880947"/>
          </a:xfrm>
          <a:prstGeom prst="rect">
            <a:avLst/>
          </a:prstGeom>
          <a:noFill/>
        </p:spPr>
        <p:txBody>
          <a:bodyPr wrap="square" rtlCol="0">
            <a:spAutoFit/>
          </a:bodyPr>
          <a:lstStyle/>
          <a:p>
            <a:pPr>
              <a:lnSpc>
                <a:spcPct val="150000"/>
              </a:lnSpc>
            </a:pPr>
            <a:r>
              <a:rPr lang="fr-FR" dirty="0">
                <a:latin typeface="Palatino Linotype" panose="02040502050505030304" pitchFamily="18" charset="0"/>
              </a:rPr>
              <a:t>A la question de savoir quels sont les Objectifs du Développement  Durable qui seront atteints par la réalisation de ces programmes, l’exploitation des réponses a donné les résultats ci-après:</a:t>
            </a:r>
          </a:p>
        </p:txBody>
      </p:sp>
      <p:sp>
        <p:nvSpPr>
          <p:cNvPr id="8" name="Titre 8">
            <a:extLst>
              <a:ext uri="{FF2B5EF4-FFF2-40B4-BE49-F238E27FC236}">
                <a16:creationId xmlns:a16="http://schemas.microsoft.com/office/drawing/2014/main" id="{2AE4C96B-E91F-FE5C-2A93-B55DE794CF76}"/>
              </a:ext>
            </a:extLst>
          </p:cNvPr>
          <p:cNvSpPr txBox="1">
            <a:spLocks noGrp="1"/>
          </p:cNvSpPr>
          <p:nvPr>
            <p:ph type="title"/>
          </p:nvPr>
        </p:nvSpPr>
        <p:spPr>
          <a:xfrm>
            <a:off x="4644084" y="275267"/>
            <a:ext cx="2903830"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LE BILAN</a:t>
            </a:r>
          </a:p>
        </p:txBody>
      </p:sp>
    </p:spTree>
    <p:extLst>
      <p:ext uri="{BB962C8B-B14F-4D97-AF65-F5344CB8AC3E}">
        <p14:creationId xmlns:p14="http://schemas.microsoft.com/office/powerpoint/2010/main" val="7765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9">
            <a:extLst>
              <a:ext uri="{FF2B5EF4-FFF2-40B4-BE49-F238E27FC236}">
                <a16:creationId xmlns:a16="http://schemas.microsoft.com/office/drawing/2014/main" id="{00000000-0008-0000-0100-000005000000}"/>
              </a:ext>
            </a:extLst>
          </p:cNvPr>
          <p:cNvGraphicFramePr/>
          <p:nvPr>
            <p:extLst>
              <p:ext uri="{D42A27DB-BD31-4B8C-83A1-F6EECF244321}">
                <p14:modId xmlns:p14="http://schemas.microsoft.com/office/powerpoint/2010/main" val="1049876855"/>
              </p:ext>
            </p:extLst>
          </p:nvPr>
        </p:nvGraphicFramePr>
        <p:xfrm>
          <a:off x="294753" y="2873628"/>
          <a:ext cx="5801248" cy="3972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0">
            <a:extLst>
              <a:ext uri="{FF2B5EF4-FFF2-40B4-BE49-F238E27FC236}">
                <a16:creationId xmlns:a16="http://schemas.microsoft.com/office/drawing/2014/main" id="{00000000-0008-0000-0100-000006000000}"/>
              </a:ext>
            </a:extLst>
          </p:cNvPr>
          <p:cNvGraphicFramePr/>
          <p:nvPr>
            <p:extLst>
              <p:ext uri="{D42A27DB-BD31-4B8C-83A1-F6EECF244321}">
                <p14:modId xmlns:p14="http://schemas.microsoft.com/office/powerpoint/2010/main" val="172497899"/>
              </p:ext>
            </p:extLst>
          </p:nvPr>
        </p:nvGraphicFramePr>
        <p:xfrm>
          <a:off x="6621864" y="2873628"/>
          <a:ext cx="5275384" cy="3972968"/>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294753" y="1278911"/>
            <a:ext cx="5801247" cy="923330"/>
          </a:xfrm>
          <a:prstGeom prst="rect">
            <a:avLst/>
          </a:prstGeom>
          <a:noFill/>
        </p:spPr>
        <p:txBody>
          <a:bodyPr wrap="square" rtlCol="0">
            <a:spAutoFit/>
          </a:bodyPr>
          <a:lstStyle/>
          <a:p>
            <a:pPr algn="just"/>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23%</a:t>
            </a:r>
            <a:r>
              <a:rPr lang="fr-FR" dirty="0">
                <a:latin typeface="Palatino Linotype" panose="02040502050505030304" pitchFamily="18" charset="0"/>
              </a:rPr>
              <a:t> des Collectivités Territoriales se sont appropriées ces programmes de manière excellente,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69%</a:t>
            </a:r>
            <a:r>
              <a:rPr lang="fr-FR" dirty="0">
                <a:latin typeface="Palatino Linotype" panose="02040502050505030304" pitchFamily="18" charset="0"/>
              </a:rPr>
              <a:t> se les sont appropriées d’une bonne manière.</a:t>
            </a:r>
          </a:p>
        </p:txBody>
      </p:sp>
      <p:sp>
        <p:nvSpPr>
          <p:cNvPr id="13" name="ZoneTexte 12"/>
          <p:cNvSpPr txBox="1"/>
          <p:nvPr/>
        </p:nvSpPr>
        <p:spPr>
          <a:xfrm>
            <a:off x="6523053" y="1278911"/>
            <a:ext cx="5374194" cy="923330"/>
          </a:xfrm>
          <a:prstGeom prst="rect">
            <a:avLst/>
          </a:prstGeom>
          <a:noFill/>
        </p:spPr>
        <p:txBody>
          <a:bodyPr wrap="square" rtlCol="0">
            <a:spAutoFit/>
          </a:bodyPr>
          <a:lstStyle/>
          <a:p>
            <a:pPr algn="just"/>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38%</a:t>
            </a:r>
            <a:r>
              <a:rPr lang="fr-FR" dirty="0">
                <a:latin typeface="Palatino Linotype" panose="02040502050505030304" pitchFamily="18" charset="0"/>
              </a:rPr>
              <a:t> des programmes de coopération répondent de manière excellente aux besoins des Collectivités territoriale</a:t>
            </a:r>
          </a:p>
        </p:txBody>
      </p:sp>
      <p:sp>
        <p:nvSpPr>
          <p:cNvPr id="9" name="Titre 8">
            <a:extLst>
              <a:ext uri="{FF2B5EF4-FFF2-40B4-BE49-F238E27FC236}">
                <a16:creationId xmlns:a16="http://schemas.microsoft.com/office/drawing/2014/main" id="{534B05D6-2B51-D30B-373B-FEBDD1734775}"/>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365975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53011" y="1239998"/>
            <a:ext cx="5436491" cy="38318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B. Pilotage et coordination des programmes :</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11" y="3678057"/>
            <a:ext cx="5442074" cy="3018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253011" y="1540067"/>
            <a:ext cx="5436490" cy="1711944"/>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Au cours des réunions tenues avec les partenaires de la coopération internationale, les décisions prises sont validées « comme proposées » à hauteur de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42% </a:t>
            </a:r>
            <a:r>
              <a:rPr lang="fr-FR" dirty="0">
                <a:latin typeface="Palatino Linotype" panose="02040502050505030304" pitchFamily="18" charset="0"/>
              </a:rPr>
              <a:t>et « le plus souvent » à hauteur de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50%.</a:t>
            </a:r>
          </a:p>
        </p:txBody>
      </p:sp>
      <p:graphicFrame>
        <p:nvGraphicFramePr>
          <p:cNvPr id="13" name="Chart 13">
            <a:extLst>
              <a:ext uri="{FF2B5EF4-FFF2-40B4-BE49-F238E27FC236}">
                <a16:creationId xmlns:a16="http://schemas.microsoft.com/office/drawing/2014/main" id="{00000000-0008-0000-0100-000008000000}"/>
              </a:ext>
            </a:extLst>
          </p:cNvPr>
          <p:cNvGraphicFramePr/>
          <p:nvPr>
            <p:extLst>
              <p:ext uri="{D42A27DB-BD31-4B8C-83A1-F6EECF244321}">
                <p14:modId xmlns:p14="http://schemas.microsoft.com/office/powerpoint/2010/main" val="4101446241"/>
              </p:ext>
            </p:extLst>
          </p:nvPr>
        </p:nvGraphicFramePr>
        <p:xfrm>
          <a:off x="6060976" y="3678057"/>
          <a:ext cx="5471514" cy="2983058"/>
        </p:xfrm>
        <a:graphic>
          <a:graphicData uri="http://schemas.openxmlformats.org/drawingml/2006/chart">
            <c:chart xmlns:c="http://schemas.openxmlformats.org/drawingml/2006/chart" xmlns:r="http://schemas.openxmlformats.org/officeDocument/2006/relationships" r:id="rId3"/>
          </a:graphicData>
        </a:graphic>
      </p:graphicFrame>
      <p:sp>
        <p:nvSpPr>
          <p:cNvPr id="14" name="ZoneTexte 13"/>
          <p:cNvSpPr txBox="1"/>
          <p:nvPr/>
        </p:nvSpPr>
        <p:spPr>
          <a:xfrm>
            <a:off x="6096000" y="1550988"/>
            <a:ext cx="5436490" cy="880947"/>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De même, la coordination par le partenaire est jugée excellente à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33%</a:t>
            </a:r>
            <a:r>
              <a:rPr lang="fr-FR" dirty="0">
                <a:latin typeface="Palatino Linotype" panose="02040502050505030304" pitchFamily="18" charset="0"/>
              </a:rPr>
              <a:t> et bonne à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67% .</a:t>
            </a:r>
          </a:p>
        </p:txBody>
      </p:sp>
      <p:sp>
        <p:nvSpPr>
          <p:cNvPr id="10" name="Titre 8">
            <a:extLst>
              <a:ext uri="{FF2B5EF4-FFF2-40B4-BE49-F238E27FC236}">
                <a16:creationId xmlns:a16="http://schemas.microsoft.com/office/drawing/2014/main" id="{8C662C8F-EDAA-20A4-8A5B-ECDF27AAA690}"/>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232265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4423" y="1273533"/>
            <a:ext cx="11993106" cy="880947"/>
          </a:xfrm>
          <a:prstGeom prst="rect">
            <a:avLst/>
          </a:prstGeom>
          <a:noFill/>
        </p:spPr>
        <p:txBody>
          <a:bodyPr wrap="square" rtlCol="0">
            <a:spAutoFit/>
          </a:bodyPr>
          <a:lstStyle/>
          <a:p>
            <a:pPr>
              <a:lnSpc>
                <a:spcPct val="150000"/>
              </a:lnSpc>
            </a:pPr>
            <a:r>
              <a:rPr lang="fr-FR" dirty="0">
                <a:latin typeface="Palatino Linotype" panose="02040502050505030304" pitchFamily="18" charset="0"/>
              </a:rPr>
              <a:t>La survenue de la  pandémie de la Covid-19 a bouleversé tous les aspects de vie. Trois questions ont été posées aux points focaux relatives à l’impact de la Covid-19 sur les programmes de coopération internationale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05" y="2160588"/>
            <a:ext cx="7201842" cy="1597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356" y="3814056"/>
            <a:ext cx="7201842" cy="1592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Chart 15">
            <a:extLst>
              <a:ext uri="{FF2B5EF4-FFF2-40B4-BE49-F238E27FC236}">
                <a16:creationId xmlns:a16="http://schemas.microsoft.com/office/drawing/2014/main" id="{00000000-0008-0000-0100-00000A000000}"/>
              </a:ext>
            </a:extLst>
          </p:cNvPr>
          <p:cNvGraphicFramePr/>
          <p:nvPr>
            <p:extLst>
              <p:ext uri="{D42A27DB-BD31-4B8C-83A1-F6EECF244321}">
                <p14:modId xmlns:p14="http://schemas.microsoft.com/office/powerpoint/2010/main" val="2484001733"/>
              </p:ext>
            </p:extLst>
          </p:nvPr>
        </p:nvGraphicFramePr>
        <p:xfrm>
          <a:off x="314324" y="5257682"/>
          <a:ext cx="7196127" cy="173105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2">
            <a:extLst>
              <a:ext uri="{FF2B5EF4-FFF2-40B4-BE49-F238E27FC236}">
                <a16:creationId xmlns:a16="http://schemas.microsoft.com/office/drawing/2014/main" id="{2164E195-ED9A-44B5-A7A4-127C3E371134}"/>
              </a:ext>
            </a:extLst>
          </p:cNvPr>
          <p:cNvSpPr txBox="1"/>
          <p:nvPr/>
        </p:nvSpPr>
        <p:spPr>
          <a:xfrm>
            <a:off x="7725635" y="2388904"/>
            <a:ext cx="3332748" cy="383297"/>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Palatino Linotype" panose="02040502050505030304" pitchFamily="18" charset="0"/>
              </a:rPr>
              <a:t>Impact sur la coordination</a:t>
            </a:r>
          </a:p>
        </p:txBody>
      </p:sp>
      <p:sp>
        <p:nvSpPr>
          <p:cNvPr id="17" name="TextBox 12">
            <a:extLst>
              <a:ext uri="{FF2B5EF4-FFF2-40B4-BE49-F238E27FC236}">
                <a16:creationId xmlns:a16="http://schemas.microsoft.com/office/drawing/2014/main" id="{2A3BBBF9-4A92-4B87-842C-8C376D7293CC}"/>
              </a:ext>
            </a:extLst>
          </p:cNvPr>
          <p:cNvSpPr txBox="1"/>
          <p:nvPr/>
        </p:nvSpPr>
        <p:spPr>
          <a:xfrm>
            <a:off x="430957" y="4170636"/>
            <a:ext cx="3730196" cy="369332"/>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latin typeface="Palatino Linotype" panose="02040502050505030304" pitchFamily="18" charset="0"/>
              </a:rPr>
              <a:t>Impact sur les objectifs initiaux </a:t>
            </a:r>
          </a:p>
        </p:txBody>
      </p:sp>
      <p:sp>
        <p:nvSpPr>
          <p:cNvPr id="18" name="TextBox 13">
            <a:extLst>
              <a:ext uri="{FF2B5EF4-FFF2-40B4-BE49-F238E27FC236}">
                <a16:creationId xmlns:a16="http://schemas.microsoft.com/office/drawing/2014/main" id="{D7D70E28-5863-4005-9B6A-58BBFBD60F93}"/>
              </a:ext>
            </a:extLst>
          </p:cNvPr>
          <p:cNvSpPr txBox="1"/>
          <p:nvPr/>
        </p:nvSpPr>
        <p:spPr>
          <a:xfrm>
            <a:off x="8059950" y="5814540"/>
            <a:ext cx="3332748" cy="383297"/>
          </a:xfrm>
          <a:prstGeom prst="rect">
            <a:avLst/>
          </a:prstGeom>
          <a:noFill/>
        </p:spPr>
        <p:txBody>
          <a:bodyPr wrap="square" rtlCol="0">
            <a:spAutoFit/>
          </a:bodyPr>
          <a:lstStyle/>
          <a:p>
            <a:r>
              <a:rPr lang="fr-FR" b="1" dirty="0">
                <a:effectLst>
                  <a:outerShdw blurRad="38100" dist="38100" dir="2700000" algn="tl">
                    <a:srgbClr val="000000">
                      <a:alpha val="43137"/>
                    </a:srgbClr>
                  </a:outerShdw>
                </a:effectLst>
                <a:latin typeface="Palatino Linotype" panose="02040502050505030304" pitchFamily="18" charset="0"/>
              </a:rPr>
              <a:t>Impact sur les délais</a:t>
            </a:r>
          </a:p>
        </p:txBody>
      </p:sp>
      <p:sp>
        <p:nvSpPr>
          <p:cNvPr id="12" name="Titre 8">
            <a:extLst>
              <a:ext uri="{FF2B5EF4-FFF2-40B4-BE49-F238E27FC236}">
                <a16:creationId xmlns:a16="http://schemas.microsoft.com/office/drawing/2014/main" id="{775F5E0B-01C8-243E-8244-FDDD0F768F4E}"/>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192488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423" y="1161311"/>
            <a:ext cx="3857146" cy="392736"/>
          </a:xfrm>
          <a:prstGeom prst="rect">
            <a:avLst/>
          </a:prstGeom>
        </p:spPr>
        <p:txBody>
          <a:bodyPr wrap="none">
            <a:spAutoFit/>
          </a:bodyPr>
          <a:lstStyle/>
          <a:p>
            <a:pPr lvl="1">
              <a:lnSpc>
                <a:spcPct val="115000"/>
              </a:lnSpc>
              <a:spcBef>
                <a:spcPts val="500"/>
              </a:spcBef>
              <a:spcAft>
                <a:spcPts val="1000"/>
              </a:spcAft>
              <a:tabLst>
                <a:tab pos="1590675" algn="l"/>
              </a:tabLst>
            </a:pPr>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C. Organisation du partenariat</a:t>
            </a:r>
          </a:p>
        </p:txBody>
      </p:sp>
      <p:graphicFrame>
        <p:nvGraphicFramePr>
          <p:cNvPr id="8" name="Chart 11">
            <a:extLst>
              <a:ext uri="{FF2B5EF4-FFF2-40B4-BE49-F238E27FC236}">
                <a16:creationId xmlns:a16="http://schemas.microsoft.com/office/drawing/2014/main" id="{E24641BB-97FC-4D64-98F1-41C6A6039D6E}"/>
              </a:ext>
            </a:extLst>
          </p:cNvPr>
          <p:cNvGraphicFramePr/>
          <p:nvPr>
            <p:extLst>
              <p:ext uri="{D42A27DB-BD31-4B8C-83A1-F6EECF244321}">
                <p14:modId xmlns:p14="http://schemas.microsoft.com/office/powerpoint/2010/main" val="1535301789"/>
              </p:ext>
            </p:extLst>
          </p:nvPr>
        </p:nvGraphicFramePr>
        <p:xfrm>
          <a:off x="298351" y="3627176"/>
          <a:ext cx="5762625" cy="3194771"/>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298351" y="1743713"/>
            <a:ext cx="5797649" cy="1711944"/>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A la question de savoir à quel point le partenaire respecte-t-il le planning arrêté initialement, les points focaux ont estimé que les plannings sont « très bien » respectés à hauteur de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54%</a:t>
            </a:r>
            <a:r>
              <a:rPr lang="fr-FR" dirty="0">
                <a:latin typeface="Palatino Linotype" panose="02040502050505030304" pitchFamily="18" charset="0"/>
              </a:rPr>
              <a:t>.</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535" y="3627176"/>
            <a:ext cx="5483114" cy="3158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6201903" y="1714546"/>
            <a:ext cx="5855626" cy="1711944"/>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La même proportion de réponses positives est réservée à la répartition des  tâches entre les partenaires, puisque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54%</a:t>
            </a:r>
            <a:r>
              <a:rPr lang="fr-FR" dirty="0">
                <a:latin typeface="Palatino Linotype" panose="02040502050505030304" pitchFamily="18" charset="0"/>
              </a:rPr>
              <a:t> des points focaux estiment que cette répartition est « très bien » faite.</a:t>
            </a:r>
          </a:p>
        </p:txBody>
      </p:sp>
      <p:sp>
        <p:nvSpPr>
          <p:cNvPr id="10" name="Titre 8">
            <a:extLst>
              <a:ext uri="{FF2B5EF4-FFF2-40B4-BE49-F238E27FC236}">
                <a16:creationId xmlns:a16="http://schemas.microsoft.com/office/drawing/2014/main" id="{304EA873-32C4-EA82-90D4-F0BD4367321D}"/>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297396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1">
            <a:extLst>
              <a:ext uri="{FF2B5EF4-FFF2-40B4-BE49-F238E27FC236}">
                <a16:creationId xmlns:a16="http://schemas.microsoft.com/office/drawing/2014/main" id="{E24641BB-97FC-4D64-98F1-41C6A6039D6E}"/>
              </a:ext>
            </a:extLst>
          </p:cNvPr>
          <p:cNvGraphicFramePr/>
          <p:nvPr/>
        </p:nvGraphicFramePr>
        <p:xfrm>
          <a:off x="298351" y="3627176"/>
          <a:ext cx="5762625" cy="319477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45439" y="1210437"/>
            <a:ext cx="9062061" cy="392736"/>
          </a:xfrm>
          <a:prstGeom prst="rect">
            <a:avLst/>
          </a:prstGeom>
        </p:spPr>
        <p:txBody>
          <a:bodyPr wrap="square">
            <a:spAutoFit/>
          </a:bodyPr>
          <a:lstStyle/>
          <a:p>
            <a:pPr marL="0" lvl="1">
              <a:lnSpc>
                <a:spcPct val="115000"/>
              </a:lnSpc>
              <a:spcBef>
                <a:spcPts val="500"/>
              </a:spcBef>
              <a:spcAft>
                <a:spcPts val="1000"/>
              </a:spcAft>
              <a:tabLst>
                <a:tab pos="1590675" algn="l"/>
              </a:tabLst>
            </a:pPr>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 Implication du partenaire et communication autours des programmes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30" y="4427194"/>
            <a:ext cx="5791200" cy="230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228730" y="1808321"/>
            <a:ext cx="5486270" cy="3000821"/>
          </a:xfrm>
          <a:prstGeom prst="rect">
            <a:avLst/>
          </a:prstGeom>
          <a:noFill/>
        </p:spPr>
        <p:txBody>
          <a:bodyPr wrap="square" rtlCol="0">
            <a:spAutoFit/>
          </a:bodyPr>
          <a:lstStyle/>
          <a:p>
            <a:pPr algn="just">
              <a:lnSpc>
                <a:spcPct val="150000"/>
              </a:lnSpc>
            </a:pP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17% </a:t>
            </a:r>
            <a:r>
              <a:rPr lang="fr-FR" dirty="0">
                <a:latin typeface="Palatino Linotype" panose="02040502050505030304" pitchFamily="18" charset="0"/>
              </a:rPr>
              <a:t>des points focaux estiment que le partenaire ne consacre pas assez de temps et de ressources à l’exécution du programme conformément au plan de travail arrêté contre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83%</a:t>
            </a:r>
            <a:r>
              <a:rPr lang="fr-FR" dirty="0">
                <a:latin typeface="Palatino Linotype" panose="02040502050505030304" pitchFamily="18" charset="0"/>
              </a:rPr>
              <a:t> qui estiment qu’effectivement le partenaire consacre convenablement du temps et des ressources à l’exécution du programme.</a:t>
            </a:r>
            <a:endParaRPr lang="en-US" dirty="0">
              <a:latin typeface="Palatino Linotype" panose="02040502050505030304" pitchFamily="18" charset="0"/>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072" y="4527488"/>
            <a:ext cx="5697939" cy="204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5"/>
          <p:cNvSpPr txBox="1"/>
          <p:nvPr/>
        </p:nvSpPr>
        <p:spPr>
          <a:xfrm>
            <a:off x="6096001" y="1808321"/>
            <a:ext cx="5774010" cy="2542940"/>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Les mêmes résultats ont été enregistrés après l’exploitation d’une question relative à la satisfaction du point focal chargé du programme de coopération internationale sur la manière dont le partenaire et les Collectivités Territoriales travaillent ensemble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83%</a:t>
            </a:r>
            <a:r>
              <a:rPr lang="fr-FR" dirty="0">
                <a:latin typeface="Palatino Linotype" panose="02040502050505030304" pitchFamily="18" charset="0"/>
              </a:rPr>
              <a:t> sont satisfait contre </a:t>
            </a:r>
            <a:r>
              <a:rPr lang="fr-FR" b="1" i="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17%</a:t>
            </a:r>
            <a:r>
              <a:rPr lang="fr-FR" dirty="0">
                <a:latin typeface="Palatino Linotype" panose="02040502050505030304" pitchFamily="18" charset="0"/>
              </a:rPr>
              <a:t> peu satisfait).</a:t>
            </a:r>
            <a:endParaRPr lang="en-US" dirty="0">
              <a:latin typeface="Palatino Linotype" panose="02040502050505030304" pitchFamily="18" charset="0"/>
            </a:endParaRPr>
          </a:p>
        </p:txBody>
      </p:sp>
      <p:sp>
        <p:nvSpPr>
          <p:cNvPr id="12" name="Titre 8">
            <a:extLst>
              <a:ext uri="{FF2B5EF4-FFF2-40B4-BE49-F238E27FC236}">
                <a16:creationId xmlns:a16="http://schemas.microsoft.com/office/drawing/2014/main" id="{EB2BDF4D-27EF-C0F0-B5C5-026CD5818628}"/>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8253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1">
            <a:extLst>
              <a:ext uri="{FF2B5EF4-FFF2-40B4-BE49-F238E27FC236}">
                <a16:creationId xmlns:a16="http://schemas.microsoft.com/office/drawing/2014/main" id="{E24641BB-97FC-4D64-98F1-41C6A6039D6E}"/>
              </a:ext>
            </a:extLst>
          </p:cNvPr>
          <p:cNvGraphicFramePr/>
          <p:nvPr/>
        </p:nvGraphicFramePr>
        <p:xfrm>
          <a:off x="298351" y="3627176"/>
          <a:ext cx="5762625" cy="31947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6">
            <a:extLst>
              <a:ext uri="{FF2B5EF4-FFF2-40B4-BE49-F238E27FC236}">
                <a16:creationId xmlns:a16="http://schemas.microsoft.com/office/drawing/2014/main" id="{185FA71F-F8C7-4CE6-9AAA-1F5EBE0007C5}"/>
              </a:ext>
            </a:extLst>
          </p:cNvPr>
          <p:cNvSpPr txBox="1"/>
          <p:nvPr/>
        </p:nvSpPr>
        <p:spPr>
          <a:xfrm>
            <a:off x="191069" y="1384212"/>
            <a:ext cx="11866460" cy="507831"/>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Les points focaux ont estimé que la clarté des objectifs fixes initialement était “bonne” à 80% et “excellente” à 20%.</a:t>
            </a:r>
          </a:p>
        </p:txBody>
      </p:sp>
      <p:pic>
        <p:nvPicPr>
          <p:cNvPr id="13" name="Picture 9">
            <a:extLst>
              <a:ext uri="{FF2B5EF4-FFF2-40B4-BE49-F238E27FC236}">
                <a16:creationId xmlns:a16="http://schemas.microsoft.com/office/drawing/2014/main" id="{24E7B7A6-0D3E-46AD-8AE8-D09F3E7D7B2C}"/>
              </a:ext>
            </a:extLst>
          </p:cNvPr>
          <p:cNvPicPr>
            <a:picLocks noChangeAspect="1"/>
          </p:cNvPicPr>
          <p:nvPr/>
        </p:nvPicPr>
        <p:blipFill>
          <a:blip r:embed="rId3"/>
          <a:stretch>
            <a:fillRect/>
          </a:stretch>
        </p:blipFill>
        <p:spPr>
          <a:xfrm>
            <a:off x="2668599" y="1876230"/>
            <a:ext cx="6999316" cy="2819399"/>
          </a:xfrm>
          <a:prstGeom prst="rect">
            <a:avLst/>
          </a:prstGeom>
          <a:ln>
            <a:noFill/>
          </a:ln>
          <a:effectLst>
            <a:outerShdw blurRad="292100" dist="139700" dir="2700000" algn="tl" rotWithShape="0">
              <a:srgbClr val="333333">
                <a:alpha val="65000"/>
              </a:srgbClr>
            </a:outerShdw>
          </a:effectLst>
        </p:spPr>
      </p:pic>
      <p:sp>
        <p:nvSpPr>
          <p:cNvPr id="14" name="TextBox 2">
            <a:extLst>
              <a:ext uri="{FF2B5EF4-FFF2-40B4-BE49-F238E27FC236}">
                <a16:creationId xmlns:a16="http://schemas.microsoft.com/office/drawing/2014/main" id="{957E1979-42A2-456B-B702-6031B8CC3425}"/>
              </a:ext>
            </a:extLst>
          </p:cNvPr>
          <p:cNvSpPr txBox="1"/>
          <p:nvPr/>
        </p:nvSpPr>
        <p:spPr>
          <a:xfrm>
            <a:off x="39648" y="4902816"/>
            <a:ext cx="11866460" cy="1711944"/>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A rappeler, que lors de la présentation du bilan des programmes de coopération internationale, notamment l’état d’avancement des programmes, une crainte a été formulée au sujet des 6 programmes qui devraient être achevés en 2020 et des 12 programmes qui sont sensés s’achever en 2021 en soulignant la nécessité d’une vigilance accrue des deux partenaires pour pouvoir atteindre l’ensemble des objectifs arrêtés.</a:t>
            </a:r>
          </a:p>
        </p:txBody>
      </p:sp>
      <p:sp>
        <p:nvSpPr>
          <p:cNvPr id="9" name="Titre 8">
            <a:extLst>
              <a:ext uri="{FF2B5EF4-FFF2-40B4-BE49-F238E27FC236}">
                <a16:creationId xmlns:a16="http://schemas.microsoft.com/office/drawing/2014/main" id="{58A81B5F-32AB-7377-56DD-22DB71217A12}"/>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243485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
        <p:nvSpPr>
          <p:cNvPr id="4" name="Rectangle 3">
            <a:extLst>
              <a:ext uri="{FF2B5EF4-FFF2-40B4-BE49-F238E27FC236}">
                <a16:creationId xmlns:a16="http://schemas.microsoft.com/office/drawing/2014/main" id="{34192C40-40F5-49EC-8E55-EDC7B5BBCC45}"/>
              </a:ext>
            </a:extLst>
          </p:cNvPr>
          <p:cNvSpPr/>
          <p:nvPr/>
        </p:nvSpPr>
        <p:spPr>
          <a:xfrm>
            <a:off x="228615" y="1678282"/>
            <a:ext cx="11340951" cy="5078313"/>
          </a:xfrm>
          <a:prstGeom prst="rect">
            <a:avLst/>
          </a:prstGeom>
        </p:spPr>
        <p:txBody>
          <a:bodyPr wrap="square">
            <a:spAutoFit/>
          </a:bodyPr>
          <a:lstStyle/>
          <a:p>
            <a:pPr marL="564964" indent="-299980" algn="just">
              <a:lnSpc>
                <a:spcPct val="200000"/>
              </a:lnSpc>
              <a:buFont typeface="Wingdings" panose="05000000000000000000" pitchFamily="2" charset="2"/>
              <a:buChar char="ü"/>
            </a:pPr>
            <a:r>
              <a:rPr lang="fr-FR" dirty="0">
                <a:latin typeface="Trebuchet MS" panose="020B0603020202020204" pitchFamily="34" charset="0"/>
                <a:ea typeface="Verdana" pitchFamily="34" charset="0"/>
              </a:rPr>
              <a:t>Harmoniser et rechercher la cohérence des programmes de coopération avec les priorités du plan d’actions stratégiques 2021-2023 de la DGCT;</a:t>
            </a:r>
          </a:p>
          <a:p>
            <a:pPr marL="564964" indent="-299980" algn="just">
              <a:lnSpc>
                <a:spcPct val="200000"/>
              </a:lnSpc>
              <a:buFont typeface="Wingdings" panose="05000000000000000000" pitchFamily="2" charset="2"/>
              <a:buChar char="ü"/>
            </a:pPr>
            <a:r>
              <a:rPr lang="fr-FR" dirty="0">
                <a:latin typeface="Trebuchet MS" panose="020B0603020202020204" pitchFamily="34" charset="0"/>
                <a:ea typeface="Verdana" pitchFamily="34" charset="0"/>
              </a:rPr>
              <a:t>Eviter les redondances des thématiques traitées par les partenaires internationaux ;</a:t>
            </a:r>
          </a:p>
          <a:p>
            <a:pPr marL="564964" indent="-299980" algn="just">
              <a:lnSpc>
                <a:spcPct val="200000"/>
              </a:lnSpc>
              <a:buFont typeface="Wingdings" panose="05000000000000000000" pitchFamily="2" charset="2"/>
              <a:buChar char="ü"/>
            </a:pPr>
            <a:r>
              <a:rPr lang="fr-FR" dirty="0">
                <a:latin typeface="Trebuchet MS" panose="020B0603020202020204" pitchFamily="34" charset="0"/>
                <a:ea typeface="Verdana" pitchFamily="34" charset="0"/>
              </a:rPr>
              <a:t>Répartir les expériences pilotes menées dans le cadre de ces programmes de coopération sur l’ensemble des Régions du Maroc ;</a:t>
            </a:r>
          </a:p>
          <a:p>
            <a:pPr marL="564964" indent="-299980" algn="just">
              <a:lnSpc>
                <a:spcPct val="200000"/>
              </a:lnSpc>
              <a:buFont typeface="Wingdings" panose="05000000000000000000" pitchFamily="2" charset="2"/>
              <a:buChar char="ü"/>
            </a:pPr>
            <a:r>
              <a:rPr lang="fr-FR" dirty="0">
                <a:latin typeface="Trebuchet MS" panose="020B0603020202020204" pitchFamily="34" charset="0"/>
                <a:ea typeface="Verdana" pitchFamily="34" charset="0"/>
              </a:rPr>
              <a:t>Rechercher la complémentarité et la convergence entre les différents programmes de coopération internationale;</a:t>
            </a:r>
          </a:p>
          <a:p>
            <a:pPr marL="564964" indent="-299980" algn="just">
              <a:lnSpc>
                <a:spcPct val="200000"/>
              </a:lnSpc>
              <a:buFont typeface="Wingdings" panose="05000000000000000000" pitchFamily="2" charset="2"/>
              <a:buChar char="ü"/>
            </a:pPr>
            <a:r>
              <a:rPr lang="fr-FR" dirty="0">
                <a:latin typeface="Trebuchet MS" panose="020B0603020202020204" pitchFamily="34" charset="0"/>
                <a:ea typeface="Verdana" pitchFamily="34" charset="0"/>
              </a:rPr>
              <a:t>Appuyer, à travers la coopération internationale, la coopération décentralisée internationale, notamment Sud-Sud et triangulaire.</a:t>
            </a:r>
          </a:p>
        </p:txBody>
      </p:sp>
      <p:sp>
        <p:nvSpPr>
          <p:cNvPr id="5" name="ZoneTexte 4"/>
          <p:cNvSpPr txBox="1"/>
          <p:nvPr/>
        </p:nvSpPr>
        <p:spPr>
          <a:xfrm>
            <a:off x="228615" y="1247414"/>
            <a:ext cx="9377768" cy="36933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II- OBJECTIFS</a:t>
            </a:r>
          </a:p>
        </p:txBody>
      </p:sp>
    </p:spTree>
    <p:extLst>
      <p:ext uri="{BB962C8B-B14F-4D97-AF65-F5344CB8AC3E}">
        <p14:creationId xmlns:p14="http://schemas.microsoft.com/office/powerpoint/2010/main" val="251749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97762" y="2076078"/>
          <a:ext cx="11859767" cy="4511040"/>
        </p:xfrm>
        <a:graphic>
          <a:graphicData uri="http://schemas.openxmlformats.org/drawingml/2006/table">
            <a:tbl>
              <a:tblPr firstRow="1" bandRow="1">
                <a:tableStyleId>{69012ECD-51FC-41F1-AA8D-1B2483CD663E}</a:tableStyleId>
              </a:tblPr>
              <a:tblGrid>
                <a:gridCol w="6313571">
                  <a:extLst>
                    <a:ext uri="{9D8B030D-6E8A-4147-A177-3AD203B41FA5}">
                      <a16:colId xmlns:a16="http://schemas.microsoft.com/office/drawing/2014/main" val="2116282396"/>
                    </a:ext>
                  </a:extLst>
                </a:gridCol>
                <a:gridCol w="1718269">
                  <a:extLst>
                    <a:ext uri="{9D8B030D-6E8A-4147-A177-3AD203B41FA5}">
                      <a16:colId xmlns:a16="http://schemas.microsoft.com/office/drawing/2014/main" val="3029185272"/>
                    </a:ext>
                  </a:extLst>
                </a:gridCol>
                <a:gridCol w="1489728">
                  <a:extLst>
                    <a:ext uri="{9D8B030D-6E8A-4147-A177-3AD203B41FA5}">
                      <a16:colId xmlns:a16="http://schemas.microsoft.com/office/drawing/2014/main" val="310945900"/>
                    </a:ext>
                  </a:extLst>
                </a:gridCol>
                <a:gridCol w="1102862">
                  <a:extLst>
                    <a:ext uri="{9D8B030D-6E8A-4147-A177-3AD203B41FA5}">
                      <a16:colId xmlns:a16="http://schemas.microsoft.com/office/drawing/2014/main" val="302929052"/>
                    </a:ext>
                  </a:extLst>
                </a:gridCol>
                <a:gridCol w="1235337">
                  <a:extLst>
                    <a:ext uri="{9D8B030D-6E8A-4147-A177-3AD203B41FA5}">
                      <a16:colId xmlns:a16="http://schemas.microsoft.com/office/drawing/2014/main" val="3406494446"/>
                    </a:ext>
                  </a:extLst>
                </a:gridCol>
              </a:tblGrid>
              <a:tr h="370840">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370840">
                <a:tc>
                  <a:txBody>
                    <a:bodyPr/>
                    <a:lstStyle/>
                    <a:p>
                      <a:pPr marL="285750" indent="-285750">
                        <a:buClr>
                          <a:schemeClr val="accent5"/>
                        </a:buClr>
                        <a:buFont typeface="Wingdings" panose="05000000000000000000" pitchFamily="2" charset="2"/>
                        <a:buChar char="q"/>
                      </a:pPr>
                      <a:r>
                        <a:rPr lang="fr-FR" sz="1600" b="1" i="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La planification participative:</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Collectivités Territoriales pour la recherche d’une cohérence entre les trois niveaux de planification (PDR, PDP et PAC)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Action 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11,17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9958049"/>
                  </a:ext>
                </a:extLst>
              </a:tr>
              <a:tr h="1101448">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Les contrats-programme Etat/Région:</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Régions dans l’élaboration, l’actualisation et la mise en œuvre des Programmes Régionaux de l’Emploi</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12 Régions</a:t>
                      </a:r>
                    </a:p>
                    <a:p>
                      <a:pPr algn="ctr"/>
                      <a:r>
                        <a:rPr lang="fr-FR" sz="1600" dirty="0">
                          <a:latin typeface="Trebuchet MS" panose="020B0603020202020204" pitchFamily="34" charset="0"/>
                        </a:rPr>
                        <a:t> (9 pour l’actualisation et 3 pour l’élaboration)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err="1">
                          <a:latin typeface="Trebuchet MS" panose="020B0603020202020204" pitchFamily="34" charset="0"/>
                        </a:rPr>
                        <a:t>Dissimination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8,</a:t>
                      </a:r>
                      <a:r>
                        <a:rPr lang="fr-FR" sz="1600" baseline="0" dirty="0">
                          <a:latin typeface="Trebuchet MS" panose="020B0603020202020204" pitchFamily="34" charset="0"/>
                        </a:rPr>
                        <a:t> 17</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43412395"/>
                  </a:ext>
                </a:extLst>
              </a:tr>
              <a:tr h="1015833">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Le développement de l’intercommunalité:</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L’élaboration de schémas régionaux de la coopération et de l’intercommunalité entre Collectivités Territoriales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Action pilote puis 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17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8642128"/>
                  </a:ext>
                </a:extLst>
              </a:tr>
            </a:tbl>
          </a:graphicData>
        </a:graphic>
      </p:graphicFrame>
      <p:sp>
        <p:nvSpPr>
          <p:cNvPr id="4" name="ZoneTexte 3"/>
          <p:cNvSpPr txBox="1"/>
          <p:nvPr/>
        </p:nvSpPr>
        <p:spPr>
          <a:xfrm>
            <a:off x="814367" y="1623445"/>
            <a:ext cx="8470309" cy="369332"/>
          </a:xfrm>
          <a:prstGeom prst="rect">
            <a:avLst/>
          </a:prstGeom>
          <a:noFill/>
        </p:spPr>
        <p:txBody>
          <a:bodyPr wrap="square" rtlCol="0">
            <a:spAutoFit/>
          </a:bodyPr>
          <a:lstStyle/>
          <a:p>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1: ASSURER LA COHÉRENCE DE L’ACTION PUBLIQUE TERRITORIALE</a:t>
            </a:r>
            <a:endParaRPr lang="fr-FR" dirty="0"/>
          </a:p>
        </p:txBody>
      </p:sp>
      <p:sp>
        <p:nvSpPr>
          <p:cNvPr id="5" name="ZoneTexte 4"/>
          <p:cNvSpPr txBox="1"/>
          <p:nvPr/>
        </p:nvSpPr>
        <p:spPr>
          <a:xfrm>
            <a:off x="64423" y="1239130"/>
            <a:ext cx="9377768" cy="36933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III- LES FUTURS AXES DE PARTENARIAT</a:t>
            </a:r>
          </a:p>
        </p:txBody>
      </p:sp>
      <p:sp>
        <p:nvSpPr>
          <p:cNvPr id="8" name="Titre 2">
            <a:extLst>
              <a:ext uri="{FF2B5EF4-FFF2-40B4-BE49-F238E27FC236}">
                <a16:creationId xmlns:a16="http://schemas.microsoft.com/office/drawing/2014/main" id="{5CB145DF-40A0-6235-966F-3D8EA1CE16F7}"/>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244231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50943" y="1673752"/>
          <a:ext cx="11820065" cy="5032900"/>
        </p:xfrm>
        <a:graphic>
          <a:graphicData uri="http://schemas.openxmlformats.org/drawingml/2006/table">
            <a:tbl>
              <a:tblPr firstRow="1" bandRow="1">
                <a:tableStyleId>{69012ECD-51FC-41F1-AA8D-1B2483CD663E}</a:tableStyleId>
              </a:tblPr>
              <a:tblGrid>
                <a:gridCol w="6292435">
                  <a:extLst>
                    <a:ext uri="{9D8B030D-6E8A-4147-A177-3AD203B41FA5}">
                      <a16:colId xmlns:a16="http://schemas.microsoft.com/office/drawing/2014/main" val="2116282396"/>
                    </a:ext>
                  </a:extLst>
                </a:gridCol>
                <a:gridCol w="1712517">
                  <a:extLst>
                    <a:ext uri="{9D8B030D-6E8A-4147-A177-3AD203B41FA5}">
                      <a16:colId xmlns:a16="http://schemas.microsoft.com/office/drawing/2014/main" val="3029185272"/>
                    </a:ext>
                  </a:extLst>
                </a:gridCol>
                <a:gridCol w="1484741">
                  <a:extLst>
                    <a:ext uri="{9D8B030D-6E8A-4147-A177-3AD203B41FA5}">
                      <a16:colId xmlns:a16="http://schemas.microsoft.com/office/drawing/2014/main" val="310945900"/>
                    </a:ext>
                  </a:extLst>
                </a:gridCol>
                <a:gridCol w="1099170">
                  <a:extLst>
                    <a:ext uri="{9D8B030D-6E8A-4147-A177-3AD203B41FA5}">
                      <a16:colId xmlns:a16="http://schemas.microsoft.com/office/drawing/2014/main" val="302929052"/>
                    </a:ext>
                  </a:extLst>
                </a:gridCol>
                <a:gridCol w="1231202">
                  <a:extLst>
                    <a:ext uri="{9D8B030D-6E8A-4147-A177-3AD203B41FA5}">
                      <a16:colId xmlns:a16="http://schemas.microsoft.com/office/drawing/2014/main" val="3406494446"/>
                    </a:ext>
                  </a:extLst>
                </a:gridCol>
              </a:tblGrid>
              <a:tr h="770709">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779553">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promotion de la démarche participative: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Collectivités Territoriales pour la gestion des pétitions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 Les 3 niveaux</a:t>
                      </a:r>
                    </a:p>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Dissémination</a:t>
                      </a:r>
                    </a:p>
                    <a:p>
                      <a:pPr algn="ct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5,10,11 et 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9958049"/>
                  </a:ext>
                </a:extLst>
              </a:tr>
              <a:tr h="770709">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Accompagnement à l'appropriation des démarches de la démocratie participative et de la participation citoyenne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4 Régions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Les 3 niveaux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Action 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5, 6,</a:t>
                      </a:r>
                      <a:r>
                        <a:rPr lang="fr-FR" sz="1600" baseline="0" dirty="0">
                          <a:latin typeface="Trebuchet MS" panose="020B0603020202020204" pitchFamily="34" charset="0"/>
                        </a:rPr>
                        <a:t> 11 et 16</a:t>
                      </a:r>
                      <a:endParaRPr lang="fr-FR" sz="1600" dirty="0">
                        <a:latin typeface="Trebuchet MS" panose="020B0603020202020204" pitchFamily="34" charset="0"/>
                      </a:endParaRPr>
                    </a:p>
                    <a:p>
                      <a:pPr algn="ct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49895520"/>
                  </a:ext>
                </a:extLst>
              </a:tr>
              <a:tr h="979687">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Opérationnalisation des instances consultatives notamment les IEECAG</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Outillage de la  Gouvernance Territoriale Sensible au Genre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5</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07525666"/>
                  </a:ext>
                </a:extLst>
              </a:tr>
              <a:tr h="1584333">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Le budget citoyen:</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Mise en œuvre du budget participatif</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Normalisation de la démarche d'octroi des subventions aux associations par les communes (Critères de sélections, cahier des charges, suivi et évaluation)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3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Action 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5,10,11 et 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94751665"/>
                  </a:ext>
                </a:extLst>
              </a:tr>
            </a:tbl>
          </a:graphicData>
        </a:graphic>
      </p:graphicFrame>
      <p:sp>
        <p:nvSpPr>
          <p:cNvPr id="4" name="ZoneTexte 3"/>
          <p:cNvSpPr txBox="1"/>
          <p:nvPr/>
        </p:nvSpPr>
        <p:spPr>
          <a:xfrm>
            <a:off x="291402" y="1331693"/>
            <a:ext cx="11375602" cy="369332"/>
          </a:xfrm>
          <a:prstGeom prst="rect">
            <a:avLst/>
          </a:prstGeom>
          <a:noFill/>
        </p:spPr>
        <p:txBody>
          <a:bodyPr wrap="square" rtlCol="0">
            <a:spAutoFit/>
          </a:bodyPr>
          <a:lstStyle>
            <a:defPPr>
              <a:defRPr lang="fr-FR"/>
            </a:defPPr>
            <a:lvl1pPr>
              <a:defRPr b="1" i="1">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defRPr>
            </a:lvl1pPr>
          </a:lstStyle>
          <a:p>
            <a:r>
              <a:rPr lang="fr-FR" dirty="0"/>
              <a:t>AXE 2:DÉVELOPPER LA RESPONSABILITÉ DES ÉLUS ET APPUYER LA PARTICIPATION CITOYENNE </a:t>
            </a:r>
          </a:p>
        </p:txBody>
      </p:sp>
      <p:sp>
        <p:nvSpPr>
          <p:cNvPr id="7" name="Titre 2">
            <a:extLst>
              <a:ext uri="{FF2B5EF4-FFF2-40B4-BE49-F238E27FC236}">
                <a16:creationId xmlns:a16="http://schemas.microsoft.com/office/drawing/2014/main" id="{A7F08D6A-8191-E10D-3A3F-6A6B7104C6D9}"/>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308929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6166" y="399177"/>
            <a:ext cx="7939668" cy="732827"/>
          </a:xfrm>
        </p:spPr>
        <p:txBody>
          <a:bodyPr>
            <a:normAutofit fontScale="90000"/>
          </a:bodyPr>
          <a:lstStyle/>
          <a:p>
            <a:r>
              <a:rPr lang="fr-FR" i="1" spc="600" dirty="0">
                <a:effectLst>
                  <a:outerShdw blurRad="38100" dist="38100" dir="2700000" algn="tl">
                    <a:srgbClr val="000000">
                      <a:alpha val="43137"/>
                    </a:srgbClr>
                  </a:outerShdw>
                </a:effectLst>
                <a:latin typeface="Trebuchet MS" panose="020B0603020202020204" pitchFamily="34" charset="0"/>
              </a:rPr>
              <a:t>SOMMAIRE</a:t>
            </a:r>
            <a:br>
              <a:rPr lang="fr-FR" i="1" spc="600" dirty="0">
                <a:solidFill>
                  <a:srgbClr val="C00000"/>
                </a:solidFill>
                <a:effectLst>
                  <a:outerShdw blurRad="38100" dist="38100" dir="2700000" algn="tl">
                    <a:srgbClr val="000000">
                      <a:alpha val="43137"/>
                    </a:srgbClr>
                  </a:outerShdw>
                </a:effectLst>
                <a:latin typeface="Trebuchet MS" panose="020B0603020202020204" pitchFamily="34" charset="0"/>
              </a:rPr>
            </a:br>
            <a:endParaRPr lang="fr-FR" dirty="0"/>
          </a:p>
        </p:txBody>
      </p:sp>
      <p:sp>
        <p:nvSpPr>
          <p:cNvPr id="3" name="Espace réservé du numéro de diapositive 2"/>
          <p:cNvSpPr>
            <a:spLocks noGrp="1"/>
          </p:cNvSpPr>
          <p:nvPr>
            <p:ph type="sldNum" sz="quarter" idx="12"/>
          </p:nvPr>
        </p:nvSpPr>
        <p:spPr/>
        <p:txBody>
          <a:bodyPr/>
          <a:lstStyle/>
          <a:p>
            <a:fld id="{E5F0174D-89A1-4BA3-834A-BC3992787878}" type="slidenum">
              <a:rPr lang="fr-FR" smtClean="0"/>
              <a:pPr/>
              <a:t>2</a:t>
            </a:fld>
            <a:endParaRPr lang="fr-FR" dirty="0"/>
          </a:p>
        </p:txBody>
      </p:sp>
      <p:sp>
        <p:nvSpPr>
          <p:cNvPr id="5" name="ZoneTexte 4"/>
          <p:cNvSpPr txBox="1"/>
          <p:nvPr/>
        </p:nvSpPr>
        <p:spPr>
          <a:xfrm>
            <a:off x="809894" y="2560100"/>
            <a:ext cx="11572875" cy="2169825"/>
          </a:xfrm>
          <a:prstGeom prst="rect">
            <a:avLst/>
          </a:prstGeom>
          <a:noFill/>
        </p:spPr>
        <p:txBody>
          <a:bodyPr wrap="square" rtlCol="0">
            <a:spAutoFit/>
          </a:bodyPr>
          <a:lstStyle/>
          <a:p>
            <a:pPr marL="400050" indent="-400050">
              <a:lnSpc>
                <a:spcPct val="150000"/>
              </a:lnSpc>
              <a:buFont typeface="+mj-lt"/>
              <a:buAutoNum type="romanUcPeriod"/>
            </a:pPr>
            <a:r>
              <a:rPr lang="fr-FR" b="1" i="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INTRODUCTION</a:t>
            </a:r>
          </a:p>
          <a:p>
            <a:pPr marL="400050" indent="-400050">
              <a:lnSpc>
                <a:spcPct val="150000"/>
              </a:lnSpc>
              <a:buFont typeface="+mj-lt"/>
              <a:buAutoNum type="romanUcPeriod"/>
            </a:pPr>
            <a:r>
              <a:rPr lang="fr-FR" b="1" i="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BILAN DES PROGRAMMES DE COOPÉRATION INTERNATIONALE</a:t>
            </a:r>
          </a:p>
          <a:p>
            <a:pPr marL="400050" indent="-400050">
              <a:lnSpc>
                <a:spcPct val="150000"/>
              </a:lnSpc>
              <a:buFont typeface="+mj-lt"/>
              <a:buAutoNum type="romanUcPeriod"/>
            </a:pPr>
            <a:r>
              <a:rPr lang="fr-FR" b="1" i="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AUTO-ÉVALUATION DES PROGRAMMES DE COOPÉRATION INTERNATIONALE</a:t>
            </a:r>
          </a:p>
          <a:p>
            <a:pPr marL="400050" indent="-400050">
              <a:lnSpc>
                <a:spcPct val="150000"/>
              </a:lnSpc>
              <a:buFont typeface="+mj-lt"/>
              <a:buAutoNum type="romanUcPeriod"/>
            </a:pPr>
            <a:r>
              <a:rPr lang="fr-FR" b="1" i="1" dirty="0">
                <a:solidFill>
                  <a:srgbClr val="C00000"/>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rPr>
              <a:t>LES FUTURS AXES DE COOPERATION</a:t>
            </a:r>
          </a:p>
          <a:p>
            <a:pPr>
              <a:lnSpc>
                <a:spcPct val="150000"/>
              </a:lnSpc>
            </a:pPr>
            <a:endParaRPr lang="fr-FR" dirty="0">
              <a:solidFill>
                <a:schemeClr val="tx2"/>
              </a:solidFill>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278768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64423" y="1912068"/>
          <a:ext cx="11994237" cy="4267200"/>
        </p:xfrm>
        <a:graphic>
          <a:graphicData uri="http://schemas.openxmlformats.org/drawingml/2006/table">
            <a:tbl>
              <a:tblPr firstRow="1" bandRow="1">
                <a:tableStyleId>{69012ECD-51FC-41F1-AA8D-1B2483CD663E}</a:tableStyleId>
              </a:tblPr>
              <a:tblGrid>
                <a:gridCol w="6385156">
                  <a:extLst>
                    <a:ext uri="{9D8B030D-6E8A-4147-A177-3AD203B41FA5}">
                      <a16:colId xmlns:a16="http://schemas.microsoft.com/office/drawing/2014/main" val="2116282396"/>
                    </a:ext>
                  </a:extLst>
                </a:gridCol>
                <a:gridCol w="1737751">
                  <a:extLst>
                    <a:ext uri="{9D8B030D-6E8A-4147-A177-3AD203B41FA5}">
                      <a16:colId xmlns:a16="http://schemas.microsoft.com/office/drawing/2014/main" val="3029185272"/>
                    </a:ext>
                  </a:extLst>
                </a:gridCol>
                <a:gridCol w="1506619">
                  <a:extLst>
                    <a:ext uri="{9D8B030D-6E8A-4147-A177-3AD203B41FA5}">
                      <a16:colId xmlns:a16="http://schemas.microsoft.com/office/drawing/2014/main" val="310945900"/>
                    </a:ext>
                  </a:extLst>
                </a:gridCol>
                <a:gridCol w="1115367">
                  <a:extLst>
                    <a:ext uri="{9D8B030D-6E8A-4147-A177-3AD203B41FA5}">
                      <a16:colId xmlns:a16="http://schemas.microsoft.com/office/drawing/2014/main" val="302929052"/>
                    </a:ext>
                  </a:extLst>
                </a:gridCol>
                <a:gridCol w="1249344">
                  <a:extLst>
                    <a:ext uri="{9D8B030D-6E8A-4147-A177-3AD203B41FA5}">
                      <a16:colId xmlns:a16="http://schemas.microsoft.com/office/drawing/2014/main" val="3406494446"/>
                    </a:ext>
                  </a:extLst>
                </a:gridCol>
              </a:tblGrid>
              <a:tr h="768929">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1096436">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communication institutionnelle:</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Promotion de la communication publique territoriale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Renforcement de la communication institutionnelle à travers le digital</a:t>
                      </a:r>
                    </a:p>
                    <a:p>
                      <a:pPr marL="0" indent="0" algn="l" defTabSz="914400" rtl="0" eaLnBrk="1" latinLnBrk="0" hangingPunct="1">
                        <a:buClr>
                          <a:srgbClr val="C00000"/>
                        </a:buClr>
                        <a:buFont typeface="Wingdings" panose="05000000000000000000" pitchFamily="2" charset="2"/>
                        <a:buNone/>
                      </a:pPr>
                      <a:endPar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400" dirty="0">
                        <a:latin typeface="Trebuchet MS" panose="020B0603020202020204" pitchFamily="34" charset="0"/>
                      </a:endParaRPr>
                    </a:p>
                    <a:p>
                      <a:pPr algn="ctr"/>
                      <a:r>
                        <a:rPr lang="fr-FR" sz="1600" dirty="0">
                          <a:latin typeface="Trebuchet MS" panose="020B0603020202020204" pitchFamily="34" charset="0"/>
                        </a:rPr>
                        <a:t>12 Régions</a:t>
                      </a:r>
                    </a:p>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600" dirty="0">
                        <a:latin typeface="Trebuchet MS" panose="020B0603020202020204" pitchFamily="34" charset="0"/>
                      </a:endParaRPr>
                    </a:p>
                    <a:p>
                      <a:pPr algn="ctr"/>
                      <a:r>
                        <a:rPr lang="fr-FR" sz="1400" kern="1200" dirty="0">
                          <a:solidFill>
                            <a:schemeClr val="tx1"/>
                          </a:solidFill>
                          <a:latin typeface="Trebuchet MS" panose="020B0603020202020204" pitchFamily="34" charset="0"/>
                          <a:ea typeface="+mn-ea"/>
                          <a:cs typeface="+mn-cs"/>
                        </a:rPr>
                        <a:t>Régions et Commune +50.000 Habitants</a:t>
                      </a:r>
                    </a:p>
                    <a:p>
                      <a:pPr algn="ctr"/>
                      <a:endParaRPr lang="fr-FR" sz="400" kern="1200" dirty="0">
                        <a:solidFill>
                          <a:schemeClr val="tx1"/>
                        </a:solidFill>
                        <a:latin typeface="Trebuchet MS" panose="020B0603020202020204" pitchFamily="34" charset="0"/>
                        <a:ea typeface="+mn-ea"/>
                        <a:cs typeface="+mn-cs"/>
                      </a:endParaRPr>
                    </a:p>
                    <a:p>
                      <a:pPr algn="ctr"/>
                      <a:endParaRPr lang="fr-FR" sz="500" kern="1200" dirty="0">
                        <a:solidFill>
                          <a:schemeClr val="tx1"/>
                        </a:solidFill>
                        <a:latin typeface="Trebuchet MS" panose="020B0603020202020204" pitchFamily="34" charset="0"/>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000" dirty="0">
                        <a:latin typeface="Trebuchet MS" panose="020B0603020202020204" pitchFamily="34" charset="0"/>
                      </a:endParaRPr>
                    </a:p>
                    <a:p>
                      <a:endParaRPr lang="fr-FR" sz="1050" dirty="0">
                        <a:latin typeface="Trebuchet MS" panose="020B0603020202020204" pitchFamily="34" charset="0"/>
                      </a:endParaRPr>
                    </a:p>
                    <a:p>
                      <a:r>
                        <a:rPr lang="fr-FR" sz="1600" dirty="0">
                          <a:latin typeface="Trebuchet MS" panose="020B0603020202020204" pitchFamily="34" charset="0"/>
                        </a:rPr>
                        <a:t>Actions pilotes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000" dirty="0">
                        <a:latin typeface="Trebuchet MS" panose="020B0603020202020204" pitchFamily="34" charset="0"/>
                      </a:endParaRPr>
                    </a:p>
                    <a:p>
                      <a:pPr algn="ctr"/>
                      <a:r>
                        <a:rPr lang="fr-FR" sz="1600" dirty="0">
                          <a:latin typeface="Trebuchet MS" panose="020B0603020202020204" pitchFamily="34" charset="0"/>
                        </a:rPr>
                        <a:t>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14445252"/>
                  </a:ext>
                </a:extLst>
              </a:tr>
              <a:tr h="939596">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Mesure de la performance des Collectivités Territoriales:</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Mise en place d’un système de mesure de la performance et de labellisation</a:t>
                      </a:r>
                    </a:p>
                    <a:p>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Communes et provinces/préfectures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       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66386792"/>
                  </a:ext>
                </a:extLst>
              </a:tr>
              <a:tr h="939596">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L’appui institutionnel aux Associations marocaines des Collectivités Territoriales:</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Renforcement des capacités managerielles des Associations des Collectivités territoriales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78156843"/>
                  </a:ext>
                </a:extLst>
              </a:tr>
            </a:tbl>
          </a:graphicData>
        </a:graphic>
      </p:graphicFrame>
      <p:sp>
        <p:nvSpPr>
          <p:cNvPr id="4" name="ZoneTexte 3"/>
          <p:cNvSpPr txBox="1"/>
          <p:nvPr/>
        </p:nvSpPr>
        <p:spPr>
          <a:xfrm>
            <a:off x="291401" y="1443834"/>
            <a:ext cx="11676185" cy="369332"/>
          </a:xfrm>
          <a:prstGeom prst="rect">
            <a:avLst/>
          </a:prstGeom>
          <a:noFill/>
        </p:spPr>
        <p:txBody>
          <a:bodyPr wrap="square" rtlCol="0">
            <a:spAutoFit/>
          </a:bodyPr>
          <a:lstStyle/>
          <a:p>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2:DÉVELOPPER LA RESPONSABILITÉ DES ÉLUS ET APPUYER LA PARTICIPATION CITOYENNE </a:t>
            </a:r>
            <a:endParaRPr lang="fr-FR" dirty="0"/>
          </a:p>
        </p:txBody>
      </p:sp>
      <p:sp>
        <p:nvSpPr>
          <p:cNvPr id="7" name="Titre 2">
            <a:extLst>
              <a:ext uri="{FF2B5EF4-FFF2-40B4-BE49-F238E27FC236}">
                <a16:creationId xmlns:a16="http://schemas.microsoft.com/office/drawing/2014/main" id="{76508D7B-12ED-17C9-9D22-08C2E23E5ACB}"/>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1666357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97763" y="1748278"/>
          <a:ext cx="11728794" cy="5090160"/>
        </p:xfrm>
        <a:graphic>
          <a:graphicData uri="http://schemas.openxmlformats.org/drawingml/2006/table">
            <a:tbl>
              <a:tblPr firstRow="1" bandRow="1">
                <a:tableStyleId>{69012ECD-51FC-41F1-AA8D-1B2483CD663E}</a:tableStyleId>
              </a:tblPr>
              <a:tblGrid>
                <a:gridCol w="6243847">
                  <a:extLst>
                    <a:ext uri="{9D8B030D-6E8A-4147-A177-3AD203B41FA5}">
                      <a16:colId xmlns:a16="http://schemas.microsoft.com/office/drawing/2014/main" val="2116282396"/>
                    </a:ext>
                  </a:extLst>
                </a:gridCol>
                <a:gridCol w="1699293">
                  <a:extLst>
                    <a:ext uri="{9D8B030D-6E8A-4147-A177-3AD203B41FA5}">
                      <a16:colId xmlns:a16="http://schemas.microsoft.com/office/drawing/2014/main" val="3029185272"/>
                    </a:ext>
                  </a:extLst>
                </a:gridCol>
                <a:gridCol w="1473276">
                  <a:extLst>
                    <a:ext uri="{9D8B030D-6E8A-4147-A177-3AD203B41FA5}">
                      <a16:colId xmlns:a16="http://schemas.microsoft.com/office/drawing/2014/main" val="310945900"/>
                    </a:ext>
                  </a:extLst>
                </a:gridCol>
                <a:gridCol w="1090683">
                  <a:extLst>
                    <a:ext uri="{9D8B030D-6E8A-4147-A177-3AD203B41FA5}">
                      <a16:colId xmlns:a16="http://schemas.microsoft.com/office/drawing/2014/main" val="302929052"/>
                    </a:ext>
                  </a:extLst>
                </a:gridCol>
                <a:gridCol w="1221695">
                  <a:extLst>
                    <a:ext uri="{9D8B030D-6E8A-4147-A177-3AD203B41FA5}">
                      <a16:colId xmlns:a16="http://schemas.microsoft.com/office/drawing/2014/main" val="3406494446"/>
                    </a:ext>
                  </a:extLst>
                </a:gridCol>
              </a:tblGrid>
              <a:tr h="787463">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1720752">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promotion de l’emploi des jeunes: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Accompagner les Régions pour la mise en </a:t>
                      </a:r>
                      <a:r>
                        <a:rPr lang="fr-FR" sz="1600" i="1" kern="1200" noProof="0" dirty="0" err="1">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oeuvre</a:t>
                      </a: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 des réformes liées à l’insertion et aux offres de services aux jeunes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Régions à améliorer l’accès des jeunes à des opportunités économiques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Régions à améliorer la situation professionnelle des jeunes en milieu rural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12 Régions</a:t>
                      </a:r>
                    </a:p>
                    <a:p>
                      <a:pPr algn="ct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Régions</a:t>
                      </a: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Régions</a:t>
                      </a: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endParaRPr lang="fr-FR" sz="1600" dirty="0">
                        <a:latin typeface="Trebuchet MS" panose="020B0603020202020204" pitchFamily="34" charset="0"/>
                      </a:endParaRPr>
                    </a:p>
                    <a:p>
                      <a:endParaRPr lang="fr-FR" sz="1600" dirty="0">
                        <a:latin typeface="Trebuchet MS" panose="020B0603020202020204" pitchFamily="34" charset="0"/>
                      </a:endParaRPr>
                    </a:p>
                    <a:p>
                      <a:r>
                        <a:rPr lang="fr-FR" sz="1600" dirty="0">
                          <a:latin typeface="Trebuchet MS" panose="020B0603020202020204" pitchFamily="34" charset="0"/>
                        </a:rPr>
                        <a:t>Dissémination</a:t>
                      </a:r>
                    </a:p>
                    <a:p>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pPr algn="ctr"/>
                      <a:r>
                        <a:rPr lang="fr-FR" sz="1600" dirty="0">
                          <a:latin typeface="Trebuchet MS" panose="020B0603020202020204" pitchFamily="34" charset="0"/>
                        </a:rPr>
                        <a:t>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9958049"/>
                  </a:ext>
                </a:extLst>
              </a:tr>
              <a:tr h="354844">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Le soutien aux entreprises:</a:t>
                      </a:r>
                    </a:p>
                    <a:p>
                      <a:pPr marL="285750" indent="-285750" algn="l" defTabSz="914400" rtl="0" eaLnBrk="1" latinLnBrk="0" hangingPunct="1">
                        <a:buClr>
                          <a:srgbClr val="C00000"/>
                        </a:buClr>
                        <a:buFont typeface="Wingdings" panose="05000000000000000000" pitchFamily="2" charset="2"/>
                        <a:buChar char="ü"/>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Mécanismes d’appui au soutien des entreprises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8, 9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94751665"/>
                  </a:ext>
                </a:extLst>
              </a:tr>
              <a:tr h="579656">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gouvernance des sociétés de développement régionales ou locales:</a:t>
                      </a:r>
                    </a:p>
                    <a:p>
                      <a:pPr marL="285750" indent="-285750" algn="l" defTabSz="914400" rtl="0" eaLnBrk="1" latinLnBrk="0" hangingPunct="1">
                        <a:buClr>
                          <a:srgbClr val="C00000"/>
                        </a:buClr>
                        <a:buFont typeface="Wingdings" panose="05000000000000000000" pitchFamily="2" charset="2"/>
                        <a:buChar char="ü"/>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Elaboration de guides des procédures et renforcement du contrôle interne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3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et 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Action 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11,17</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43412395"/>
                  </a:ext>
                </a:extLst>
              </a:tr>
              <a:tr h="354844">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formation professionnelle:</a:t>
                      </a:r>
                    </a:p>
                    <a:p>
                      <a:pPr marL="285750" indent="-285750" algn="l" defTabSz="914400" rtl="0" eaLnBrk="1" latinLnBrk="0" hangingPunct="1">
                        <a:buClr>
                          <a:srgbClr val="C00000"/>
                        </a:buClr>
                        <a:buFont typeface="Wingdings" panose="05000000000000000000" pitchFamily="2" charset="2"/>
                        <a:buChar char="ü"/>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Régions pour l’élaboration de schémas régionaux des métiers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4,8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8794820"/>
                  </a:ext>
                </a:extLst>
              </a:tr>
            </a:tbl>
          </a:graphicData>
        </a:graphic>
      </p:graphicFrame>
      <p:sp>
        <p:nvSpPr>
          <p:cNvPr id="4" name="ZoneTexte 3"/>
          <p:cNvSpPr txBox="1"/>
          <p:nvPr/>
        </p:nvSpPr>
        <p:spPr>
          <a:xfrm>
            <a:off x="118203" y="1282412"/>
            <a:ext cx="11993106" cy="369332"/>
          </a:xfrm>
          <a:prstGeom prst="rect">
            <a:avLst/>
          </a:prstGeom>
          <a:noFill/>
        </p:spPr>
        <p:txBody>
          <a:bodyPr wrap="square" rtlCol="0">
            <a:spAutoFit/>
          </a:bodyPr>
          <a:lstStyle/>
          <a:p>
            <a:r>
              <a:rPr lang="en-US"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N°3: </a:t>
            </a:r>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ACCOMPAGNER LES COLLECTIVITÉS TERRITORIALES DANS L’EXERCICE DE LEURS COMPÉTENCES</a:t>
            </a:r>
            <a:endParaRPr lang="fr-FR" dirty="0"/>
          </a:p>
        </p:txBody>
      </p:sp>
      <p:sp>
        <p:nvSpPr>
          <p:cNvPr id="7" name="Titre 2">
            <a:extLst>
              <a:ext uri="{FF2B5EF4-FFF2-40B4-BE49-F238E27FC236}">
                <a16:creationId xmlns:a16="http://schemas.microsoft.com/office/drawing/2014/main" id="{EF916B3A-F4F0-8541-F58B-0DF6AFCBAA7B}"/>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114877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64423" y="1656124"/>
          <a:ext cx="11993105" cy="5518373"/>
        </p:xfrm>
        <a:graphic>
          <a:graphicData uri="http://schemas.openxmlformats.org/drawingml/2006/table">
            <a:tbl>
              <a:tblPr firstRow="1" bandRow="1">
                <a:tableStyleId>{69012ECD-51FC-41F1-AA8D-1B2483CD663E}</a:tableStyleId>
              </a:tblPr>
              <a:tblGrid>
                <a:gridCol w="6384553">
                  <a:extLst>
                    <a:ext uri="{9D8B030D-6E8A-4147-A177-3AD203B41FA5}">
                      <a16:colId xmlns:a16="http://schemas.microsoft.com/office/drawing/2014/main" val="2116282396"/>
                    </a:ext>
                  </a:extLst>
                </a:gridCol>
                <a:gridCol w="1737588">
                  <a:extLst>
                    <a:ext uri="{9D8B030D-6E8A-4147-A177-3AD203B41FA5}">
                      <a16:colId xmlns:a16="http://schemas.microsoft.com/office/drawing/2014/main" val="3029185272"/>
                    </a:ext>
                  </a:extLst>
                </a:gridCol>
                <a:gridCol w="1506477">
                  <a:extLst>
                    <a:ext uri="{9D8B030D-6E8A-4147-A177-3AD203B41FA5}">
                      <a16:colId xmlns:a16="http://schemas.microsoft.com/office/drawing/2014/main" val="310945900"/>
                    </a:ext>
                  </a:extLst>
                </a:gridCol>
                <a:gridCol w="1184599">
                  <a:extLst>
                    <a:ext uri="{9D8B030D-6E8A-4147-A177-3AD203B41FA5}">
                      <a16:colId xmlns:a16="http://schemas.microsoft.com/office/drawing/2014/main" val="302929052"/>
                    </a:ext>
                  </a:extLst>
                </a:gridCol>
                <a:gridCol w="1179888">
                  <a:extLst>
                    <a:ext uri="{9D8B030D-6E8A-4147-A177-3AD203B41FA5}">
                      <a16:colId xmlns:a16="http://schemas.microsoft.com/office/drawing/2014/main" val="3406494446"/>
                    </a:ext>
                  </a:extLst>
                </a:gridCol>
              </a:tblGrid>
              <a:tr h="817048">
                <a:tc>
                  <a:txBody>
                    <a:bodyPr/>
                    <a:lstStyle/>
                    <a:p>
                      <a:pPr algn="ctr">
                        <a:lnSpc>
                          <a:spcPct val="150000"/>
                        </a:lnSpc>
                      </a:pP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Nature</a:t>
                      </a:r>
                      <a:r>
                        <a:rPr lang="fr-FR" sz="1600" baseline="0" dirty="0">
                          <a:latin typeface="Trebuchet MS" panose="020B0603020202020204" pitchFamily="34" charset="0"/>
                        </a:rPr>
                        <a:t> 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1343330">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Le développement des zones d’activités économiques et industrielles: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Appuyer les </a:t>
                      </a:r>
                      <a:r>
                        <a:rPr lang="fr-FR" sz="1600" i="1" kern="1200" noProof="0" dirty="0" err="1">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CTs</a:t>
                      </a: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 dans la création, la gestion et la domiciliation des zones d’activités économiques et industrielles dans un cadre d’intercommunalité,</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dirty="0">
                          <a:latin typeface="Trebuchet MS" panose="020B0603020202020204" pitchFamily="34" charset="0"/>
                        </a:rPr>
                        <a:t>Régions et 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baseline="0" dirty="0">
                          <a:latin typeface="Trebuchet MS" panose="020B0603020202020204" pitchFamily="34" charset="0"/>
                        </a:rPr>
                        <a:t>pilote</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600" dirty="0">
                          <a:latin typeface="Trebuchet MS" panose="020B0603020202020204" pitchFamily="34" charset="0"/>
                        </a:rPr>
                        <a:t>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26849868"/>
                  </a:ext>
                </a:extLst>
              </a:tr>
              <a:tr h="1570008">
                <a:tc>
                  <a:txBody>
                    <a:bodyPr/>
                    <a:lstStyle/>
                    <a:p>
                      <a:pPr marL="285750" marR="0" lvl="0" indent="-285750" algn="l" defTabSz="914400" rtl="0" eaLnBrk="1" fontAlgn="auto" latinLnBrk="0" hangingPunct="1">
                        <a:lnSpc>
                          <a:spcPct val="150000"/>
                        </a:lnSpc>
                        <a:spcBef>
                          <a:spcPts val="0"/>
                        </a:spcBef>
                        <a:spcAft>
                          <a:spcPts val="0"/>
                        </a:spcAft>
                        <a:buClr>
                          <a:schemeClr val="accent5"/>
                        </a:buClr>
                        <a:buSzTx/>
                        <a:buFont typeface="Wingdings" panose="05000000000000000000" pitchFamily="2" charset="2"/>
                        <a:buChar char="q"/>
                        <a:tabLst/>
                        <a:defRPr/>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gestion des services publics Locaux:</a:t>
                      </a:r>
                    </a:p>
                    <a:p>
                      <a:pPr marL="285750" marR="0" lvl="0"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Appui technique à l’élaboration des schémas régionaux pour le Développement des équipements communaux,</a:t>
                      </a:r>
                    </a:p>
                    <a:p>
                      <a:pPr marL="285750" marR="0" lvl="0"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Appui à la maitrise d’ouvrages par la généralisation des CRAMO</a:t>
                      </a:r>
                    </a:p>
                    <a:p>
                      <a:pPr marL="285750" marR="0" lvl="0"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Appui financier pour la réalisation de quatre marchés de gros,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12 Régions</a:t>
                      </a:r>
                    </a:p>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8 Régions</a:t>
                      </a:r>
                    </a:p>
                    <a:p>
                      <a:pPr algn="ctr">
                        <a:lnSpc>
                          <a:spcPct val="150000"/>
                        </a:lnSpc>
                      </a:pPr>
                      <a:r>
                        <a:rPr lang="fr-FR" sz="1600" dirty="0">
                          <a:latin typeface="Trebuchet MS" panose="020B0603020202020204" pitchFamily="34" charset="0"/>
                        </a:rPr>
                        <a:t>4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Régions</a:t>
                      </a:r>
                    </a:p>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Les 3 niveaux </a:t>
                      </a:r>
                    </a:p>
                    <a:p>
                      <a:pPr algn="ctr">
                        <a:lnSpc>
                          <a:spcPct val="150000"/>
                        </a:lnSpc>
                      </a:pPr>
                      <a:r>
                        <a:rPr lang="fr-FR" sz="1600" dirty="0">
                          <a:latin typeface="Trebuchet MS" panose="020B0603020202020204" pitchFamily="34" charset="0"/>
                        </a:rPr>
                        <a:t>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150000"/>
                        </a:lnSpc>
                      </a:pPr>
                      <a:endParaRPr lang="fr-FR" sz="1200" kern="1200" dirty="0">
                        <a:solidFill>
                          <a:schemeClr val="tx1"/>
                        </a:solidFill>
                        <a:latin typeface="Trebuchet MS" panose="020B0603020202020204" pitchFamily="34" charset="0"/>
                        <a:ea typeface="+mn-ea"/>
                        <a:cs typeface="+mn-cs"/>
                      </a:endParaRPr>
                    </a:p>
                    <a:p>
                      <a:pPr marL="0" algn="ctr" defTabSz="914400" rtl="0" eaLnBrk="1" latinLnBrk="0" hangingPunct="1">
                        <a:lnSpc>
                          <a:spcPct val="150000"/>
                        </a:lnSpc>
                      </a:pPr>
                      <a:endParaRPr lang="fr-FR" sz="800" kern="1200" dirty="0">
                        <a:solidFill>
                          <a:schemeClr val="tx1"/>
                        </a:solidFill>
                        <a:latin typeface="Trebuchet MS" panose="020B0603020202020204" pitchFamily="34" charset="0"/>
                        <a:ea typeface="+mn-ea"/>
                        <a:cs typeface="+mn-cs"/>
                      </a:endParaRPr>
                    </a:p>
                    <a:p>
                      <a:pPr marL="0" algn="ctr" defTabSz="914400" rtl="0" eaLnBrk="1" latinLnBrk="0" hangingPunct="1">
                        <a:lnSpc>
                          <a:spcPct val="150000"/>
                        </a:lnSpc>
                      </a:pPr>
                      <a:r>
                        <a:rPr lang="fr-FR" sz="1200" kern="1200" dirty="0">
                          <a:solidFill>
                            <a:schemeClr val="tx1"/>
                          </a:solidFill>
                          <a:latin typeface="Trebuchet MS" panose="020B0603020202020204" pitchFamily="34" charset="0"/>
                          <a:ea typeface="+mn-ea"/>
                          <a:cs typeface="+mn-cs"/>
                        </a:rPr>
                        <a:t>Dissémination</a:t>
                      </a:r>
                    </a:p>
                    <a:p>
                      <a:pPr marL="0" marR="0" lvl="0" indent="0" algn="ctr" defTabSz="914400" rtl="0" eaLnBrk="1" fontAlgn="auto" latinLnBrk="0" hangingPunct="1">
                        <a:lnSpc>
                          <a:spcPct val="150000"/>
                        </a:lnSpc>
                        <a:spcBef>
                          <a:spcPts val="0"/>
                        </a:spcBef>
                        <a:spcAft>
                          <a:spcPts val="0"/>
                        </a:spcAft>
                        <a:buClrTx/>
                        <a:buSzTx/>
                        <a:buFontTx/>
                        <a:buNone/>
                        <a:tabLst/>
                        <a:defRPr/>
                      </a:pPr>
                      <a:endParaRPr lang="fr-FR" sz="1200" kern="1200" dirty="0">
                        <a:solidFill>
                          <a:schemeClr val="tx1"/>
                        </a:solidFill>
                        <a:latin typeface="Trebuchet MS" panose="020B0603020202020204" pitchFamily="34"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fr-FR" sz="1200" kern="1200" dirty="0">
                          <a:solidFill>
                            <a:schemeClr val="tx1"/>
                          </a:solidFill>
                          <a:latin typeface="Trebuchet MS" panose="020B0603020202020204" pitchFamily="34" charset="0"/>
                          <a:ea typeface="+mn-ea"/>
                          <a:cs typeface="+mn-cs"/>
                        </a:rPr>
                        <a:t>Dissémination</a:t>
                      </a:r>
                    </a:p>
                    <a:p>
                      <a:pPr marL="0" algn="ctr" defTabSz="914400" rtl="0" eaLnBrk="1" latinLnBrk="0" hangingPunct="1">
                        <a:lnSpc>
                          <a:spcPct val="150000"/>
                        </a:lnSpc>
                      </a:pPr>
                      <a:r>
                        <a:rPr lang="fr-FR" sz="1600" kern="1200" dirty="0">
                          <a:solidFill>
                            <a:schemeClr val="tx1"/>
                          </a:solidFill>
                          <a:latin typeface="Trebuchet MS" panose="020B0603020202020204" pitchFamily="34" charset="0"/>
                          <a:ea typeface="+mn-ea"/>
                          <a:cs typeface="+mn-cs"/>
                        </a:rPr>
                        <a:t>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endParaRPr lang="fr-FR" sz="1600" dirty="0">
                        <a:latin typeface="Trebuchet MS" panose="020B0603020202020204" pitchFamily="34" charset="0"/>
                      </a:endParaRPr>
                    </a:p>
                    <a:p>
                      <a:pPr algn="ctr">
                        <a:lnSpc>
                          <a:spcPct val="150000"/>
                        </a:lnSpc>
                      </a:pPr>
                      <a:endParaRPr lang="fr-FR" sz="900" dirty="0">
                        <a:latin typeface="Trebuchet MS" panose="020B0603020202020204" pitchFamily="34" charset="0"/>
                      </a:endParaRPr>
                    </a:p>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8</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9958049"/>
                  </a:ext>
                </a:extLst>
              </a:tr>
              <a:tr h="817048">
                <a:tc>
                  <a:txBody>
                    <a:bodyPr/>
                    <a:lstStyle/>
                    <a:p>
                      <a:pPr marL="285750" marR="0" lvl="0" indent="-285750" algn="l" defTabSz="914400" rtl="0" eaLnBrk="1" fontAlgn="auto" latinLnBrk="0" hangingPunct="1">
                        <a:lnSpc>
                          <a:spcPct val="150000"/>
                        </a:lnSpc>
                        <a:spcBef>
                          <a:spcPts val="0"/>
                        </a:spcBef>
                        <a:spcAft>
                          <a:spcPts val="0"/>
                        </a:spcAft>
                        <a:buClr>
                          <a:schemeClr val="accent5"/>
                        </a:buClr>
                        <a:buSzTx/>
                        <a:buFont typeface="Wingdings" panose="05000000000000000000" pitchFamily="2" charset="2"/>
                        <a:buChar char="q"/>
                        <a:tabLst/>
                        <a:defRPr/>
                      </a:pP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L’hygiène et la salubrité publique:</a:t>
                      </a:r>
                    </a:p>
                    <a:p>
                      <a:pPr marL="285750" lvl="2" indent="-285750" algn="l" defTabSz="914400" rtl="0" eaLnBrk="1" latinLnBrk="0" hangingPunct="1">
                        <a:lnSpc>
                          <a:spcPct val="150000"/>
                        </a:lnSpc>
                        <a:buClr>
                          <a:srgbClr val="C00000"/>
                        </a:buClr>
                        <a:buFont typeface="Wingdings" panose="05000000000000000000" pitchFamily="2" charset="2"/>
                        <a:buChar char="ü"/>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Le contrôle alimentaire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tabLst/>
                      </a:pPr>
                      <a:endParaRPr lang="fr-FR" sz="1200" dirty="0">
                        <a:latin typeface="Trebuchet MS" panose="020B0603020202020204" pitchFamily="34" charset="0"/>
                      </a:endParaRPr>
                    </a:p>
                    <a:p>
                      <a:pPr algn="ctr">
                        <a:lnSpc>
                          <a:spcPct val="150000"/>
                        </a:lnSpc>
                        <a:tabLst/>
                      </a:pPr>
                      <a:r>
                        <a:rPr lang="fr-FR" sz="1200" dirty="0">
                          <a:latin typeface="Trebuchet MS" panose="020B0603020202020204" pitchFamily="34" charset="0"/>
                        </a:rPr>
                        <a:t>Dissémination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endParaRPr lang="fr-FR" sz="1600" dirty="0">
                        <a:latin typeface="Trebuchet MS" panose="020B0603020202020204" pitchFamily="34" charset="0"/>
                      </a:endParaRPr>
                    </a:p>
                    <a:p>
                      <a:pPr algn="ctr">
                        <a:lnSpc>
                          <a:spcPct val="150000"/>
                        </a:lnSpc>
                      </a:pPr>
                      <a:r>
                        <a:rPr lang="fr-FR" sz="1600" dirty="0">
                          <a:latin typeface="Trebuchet MS" panose="020B0603020202020204" pitchFamily="34" charset="0"/>
                        </a:rPr>
                        <a:t>3</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43412395"/>
                  </a:ext>
                </a:extLst>
              </a:tr>
              <a:tr h="665474">
                <a:tc>
                  <a:txBody>
                    <a:bodyPr/>
                    <a:lstStyle/>
                    <a:p>
                      <a:pPr marL="285750" marR="0" lvl="0"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La promotion de l’exercice de la médecine légale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0000"/>
                        </a:lnSpc>
                      </a:pPr>
                      <a:r>
                        <a:rPr lang="fr-FR" sz="1200" kern="1200" dirty="0">
                          <a:solidFill>
                            <a:schemeClr val="tx1"/>
                          </a:solidFill>
                          <a:latin typeface="Trebuchet MS" panose="020B0603020202020204" pitchFamily="34" charset="0"/>
                          <a:ea typeface="+mn-ea"/>
                          <a:cs typeface="+mn-cs"/>
                        </a:rPr>
                        <a:t>1 Région pilote puis 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50000"/>
                        </a:lnSpc>
                      </a:pPr>
                      <a:r>
                        <a:rPr lang="fr-FR" sz="1600" dirty="0">
                          <a:latin typeface="Trebuchet MS" panose="020B0603020202020204" pitchFamily="34" charset="0"/>
                        </a:rPr>
                        <a:t>3</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40348203"/>
                  </a:ext>
                </a:extLst>
              </a:tr>
            </a:tbl>
          </a:graphicData>
        </a:graphic>
      </p:graphicFrame>
      <p:sp>
        <p:nvSpPr>
          <p:cNvPr id="4" name="ZoneTexte 3"/>
          <p:cNvSpPr txBox="1"/>
          <p:nvPr/>
        </p:nvSpPr>
        <p:spPr>
          <a:xfrm>
            <a:off x="331842" y="1236335"/>
            <a:ext cx="11993106" cy="369332"/>
          </a:xfrm>
          <a:prstGeom prst="rect">
            <a:avLst/>
          </a:prstGeom>
          <a:noFill/>
        </p:spPr>
        <p:txBody>
          <a:bodyPr wrap="square" rtlCol="0">
            <a:spAutoFit/>
          </a:bodyPr>
          <a:lstStyle/>
          <a:p>
            <a:r>
              <a:rPr lang="en-US"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N°3: </a:t>
            </a:r>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Accompagner les Collectivités Territoriales dans l’exercice de leurs compétences</a:t>
            </a:r>
            <a:endParaRPr lang="fr-FR" dirty="0"/>
          </a:p>
        </p:txBody>
      </p:sp>
      <p:sp>
        <p:nvSpPr>
          <p:cNvPr id="7" name="Titre 2">
            <a:extLst>
              <a:ext uri="{FF2B5EF4-FFF2-40B4-BE49-F238E27FC236}">
                <a16:creationId xmlns:a16="http://schemas.microsoft.com/office/drawing/2014/main" id="{2730AD7F-65CA-8B59-F211-B4926CEFA948}"/>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4142495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31842" y="1236335"/>
            <a:ext cx="11993106" cy="369332"/>
          </a:xfrm>
          <a:prstGeom prst="rect">
            <a:avLst/>
          </a:prstGeom>
          <a:noFill/>
        </p:spPr>
        <p:txBody>
          <a:bodyPr wrap="square" rtlCol="0">
            <a:spAutoFit/>
          </a:bodyPr>
          <a:lstStyle/>
          <a:p>
            <a:r>
              <a:rPr lang="en-US"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N°3: </a:t>
            </a:r>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Accompagner les Collectivités Territoriales dans l’exercice de leurs compétences</a:t>
            </a:r>
            <a:endParaRPr lang="fr-FR" dirty="0"/>
          </a:p>
        </p:txBody>
      </p:sp>
      <p:graphicFrame>
        <p:nvGraphicFramePr>
          <p:cNvPr id="6" name="Tableau 5"/>
          <p:cNvGraphicFramePr>
            <a:graphicFrameLocks noGrp="1"/>
          </p:cNvGraphicFramePr>
          <p:nvPr/>
        </p:nvGraphicFramePr>
        <p:xfrm>
          <a:off x="76994" y="1656123"/>
          <a:ext cx="11859766" cy="4709184"/>
        </p:xfrm>
        <a:graphic>
          <a:graphicData uri="http://schemas.openxmlformats.org/drawingml/2006/table">
            <a:tbl>
              <a:tblPr firstRow="1" bandRow="1">
                <a:tableStyleId>{69012ECD-51FC-41F1-AA8D-1B2483CD663E}</a:tableStyleId>
              </a:tblPr>
              <a:tblGrid>
                <a:gridCol w="6313570">
                  <a:extLst>
                    <a:ext uri="{9D8B030D-6E8A-4147-A177-3AD203B41FA5}">
                      <a16:colId xmlns:a16="http://schemas.microsoft.com/office/drawing/2014/main" val="2116282396"/>
                    </a:ext>
                  </a:extLst>
                </a:gridCol>
                <a:gridCol w="1718269">
                  <a:extLst>
                    <a:ext uri="{9D8B030D-6E8A-4147-A177-3AD203B41FA5}">
                      <a16:colId xmlns:a16="http://schemas.microsoft.com/office/drawing/2014/main" val="3029185272"/>
                    </a:ext>
                  </a:extLst>
                </a:gridCol>
                <a:gridCol w="1489728">
                  <a:extLst>
                    <a:ext uri="{9D8B030D-6E8A-4147-A177-3AD203B41FA5}">
                      <a16:colId xmlns:a16="http://schemas.microsoft.com/office/drawing/2014/main" val="310945900"/>
                    </a:ext>
                  </a:extLst>
                </a:gridCol>
                <a:gridCol w="1102862">
                  <a:extLst>
                    <a:ext uri="{9D8B030D-6E8A-4147-A177-3AD203B41FA5}">
                      <a16:colId xmlns:a16="http://schemas.microsoft.com/office/drawing/2014/main" val="302929052"/>
                    </a:ext>
                  </a:extLst>
                </a:gridCol>
                <a:gridCol w="1235337">
                  <a:extLst>
                    <a:ext uri="{9D8B030D-6E8A-4147-A177-3AD203B41FA5}">
                      <a16:colId xmlns:a16="http://schemas.microsoft.com/office/drawing/2014/main" val="3406494446"/>
                    </a:ext>
                  </a:extLst>
                </a:gridCol>
              </a:tblGrid>
              <a:tr h="774198">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1003591">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Traitement des déchets: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Le traitement et la valorisation des déchets ménagers et assimilés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6,11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8794820"/>
                  </a:ext>
                </a:extLst>
              </a:tr>
              <a:tr h="774198">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Eau potable: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6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Généralisation de l’accès à l’eau potable en milieu rural</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kumimoji="0" lang="fr-FR" sz="16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Efficience des réseaux de l’eau potable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6,11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0711375"/>
                  </a:ext>
                </a:extLst>
              </a:tr>
              <a:tr h="992873">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Assainissement liquide: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La généralisation de l’accès au service de l'assainissement liquide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La réutilisation des eaux usées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a:t>
                      </a:r>
                    </a:p>
                    <a:p>
                      <a:pPr algn="ct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6,11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905418"/>
                  </a:ext>
                </a:extLst>
              </a:tr>
              <a:tr h="992873">
                <a:tc>
                  <a:txBody>
                    <a:bodyPr/>
                    <a:lstStyle/>
                    <a:p>
                      <a:pPr marL="285750" marR="0" lvl="0" indent="-285750" algn="l"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Les énergies renouvelables et efficacité énergétique:</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L’efficacité énergétique dans le secteur de l’Eclairage public</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ü"/>
                        <a:tabLst/>
                        <a:defRPr/>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Le renforcement des capacités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communes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7,9,11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9902987"/>
                  </a:ext>
                </a:extLst>
              </a:tr>
            </a:tbl>
          </a:graphicData>
        </a:graphic>
      </p:graphicFrame>
      <p:sp>
        <p:nvSpPr>
          <p:cNvPr id="7" name="Titre 2">
            <a:extLst>
              <a:ext uri="{FF2B5EF4-FFF2-40B4-BE49-F238E27FC236}">
                <a16:creationId xmlns:a16="http://schemas.microsoft.com/office/drawing/2014/main" id="{D14E8E40-980D-604A-C992-C1413DEABA53}"/>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301358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31842" y="1236335"/>
            <a:ext cx="11993106" cy="369332"/>
          </a:xfrm>
          <a:prstGeom prst="rect">
            <a:avLst/>
          </a:prstGeom>
          <a:noFill/>
        </p:spPr>
        <p:txBody>
          <a:bodyPr wrap="square" rtlCol="0">
            <a:spAutoFit/>
          </a:bodyPr>
          <a:lstStyle/>
          <a:p>
            <a:r>
              <a:rPr lang="en-US"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N°3: </a:t>
            </a:r>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Accompagner les Collectivités Territoriales dans l’exercice de leurs compétences</a:t>
            </a:r>
            <a:endParaRPr lang="fr-FR" dirty="0"/>
          </a:p>
        </p:txBody>
      </p:sp>
      <p:graphicFrame>
        <p:nvGraphicFramePr>
          <p:cNvPr id="6" name="Tableau 5"/>
          <p:cNvGraphicFramePr>
            <a:graphicFrameLocks noGrp="1"/>
          </p:cNvGraphicFramePr>
          <p:nvPr/>
        </p:nvGraphicFramePr>
        <p:xfrm>
          <a:off x="184873" y="1911663"/>
          <a:ext cx="11859766" cy="3399473"/>
        </p:xfrm>
        <a:graphic>
          <a:graphicData uri="http://schemas.openxmlformats.org/drawingml/2006/table">
            <a:tbl>
              <a:tblPr firstRow="1" bandRow="1">
                <a:tableStyleId>{69012ECD-51FC-41F1-AA8D-1B2483CD663E}</a:tableStyleId>
              </a:tblPr>
              <a:tblGrid>
                <a:gridCol w="6313570">
                  <a:extLst>
                    <a:ext uri="{9D8B030D-6E8A-4147-A177-3AD203B41FA5}">
                      <a16:colId xmlns:a16="http://schemas.microsoft.com/office/drawing/2014/main" val="2116282396"/>
                    </a:ext>
                  </a:extLst>
                </a:gridCol>
                <a:gridCol w="1718269">
                  <a:extLst>
                    <a:ext uri="{9D8B030D-6E8A-4147-A177-3AD203B41FA5}">
                      <a16:colId xmlns:a16="http://schemas.microsoft.com/office/drawing/2014/main" val="3029185272"/>
                    </a:ext>
                  </a:extLst>
                </a:gridCol>
                <a:gridCol w="1489728">
                  <a:extLst>
                    <a:ext uri="{9D8B030D-6E8A-4147-A177-3AD203B41FA5}">
                      <a16:colId xmlns:a16="http://schemas.microsoft.com/office/drawing/2014/main" val="310945900"/>
                    </a:ext>
                  </a:extLst>
                </a:gridCol>
                <a:gridCol w="1102862">
                  <a:extLst>
                    <a:ext uri="{9D8B030D-6E8A-4147-A177-3AD203B41FA5}">
                      <a16:colId xmlns:a16="http://schemas.microsoft.com/office/drawing/2014/main" val="302929052"/>
                    </a:ext>
                  </a:extLst>
                </a:gridCol>
                <a:gridCol w="1235337">
                  <a:extLst>
                    <a:ext uri="{9D8B030D-6E8A-4147-A177-3AD203B41FA5}">
                      <a16:colId xmlns:a16="http://schemas.microsoft.com/office/drawing/2014/main" val="3406494446"/>
                    </a:ext>
                  </a:extLst>
                </a:gridCol>
              </a:tblGrid>
              <a:tr h="816169">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866763">
                <a:tc>
                  <a:txBody>
                    <a:bodyPr/>
                    <a:lstStyle/>
                    <a:p>
                      <a:pPr marL="285750" marR="0" lvl="0" indent="-285750" algn="just" defTabSz="914400" rtl="0" eaLnBrk="1" fontAlgn="auto" latinLnBrk="0" hangingPunct="1">
                        <a:lnSpc>
                          <a:spcPct val="100000"/>
                        </a:lnSpc>
                        <a:spcBef>
                          <a:spcPts val="0"/>
                        </a:spcBef>
                        <a:spcAft>
                          <a:spcPts val="0"/>
                        </a:spcAft>
                        <a:buClr>
                          <a:schemeClr val="accent5"/>
                        </a:buClr>
                        <a:buSzTx/>
                        <a:buFont typeface="Wingdings" panose="05000000000000000000" pitchFamily="2" charset="2"/>
                        <a:buChar char="q"/>
                        <a:tabLst/>
                        <a:defRPr/>
                      </a:pPr>
                      <a:r>
                        <a:rPr lang="fr-FR" sz="1600" noProof="0" dirty="0">
                          <a:latin typeface="Trebuchet MS" panose="020B0603020202020204" pitchFamily="34" charset="0"/>
                        </a:rPr>
                        <a:t> </a:t>
                      </a:r>
                      <a:r>
                        <a:rPr lang="fr-FR" sz="1600" b="1" i="1" kern="1200" noProof="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mobilité et les déplacements urbains:</a:t>
                      </a:r>
                    </a:p>
                    <a:p>
                      <a:pPr marL="285750" marR="0" lvl="2"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Assistance technique et expertise en matière d'évaluation  des bénéfices et impacts des projets de mobilité urbaine,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 </a:t>
                      </a:r>
                    </a:p>
                    <a:p>
                      <a:r>
                        <a:rPr lang="fr-FR" sz="1600" dirty="0">
                          <a:latin typeface="Trebuchet MS" panose="020B0603020202020204" pitchFamily="34" charset="0"/>
                        </a:rPr>
                        <a:t>1 Région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 </a:t>
                      </a:r>
                    </a:p>
                    <a:p>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pPr marL="0" indent="0"/>
                      <a:r>
                        <a:rPr lang="fr-FR" sz="1600" kern="1200" dirty="0">
                          <a:solidFill>
                            <a:schemeClr val="tx1"/>
                          </a:solidFill>
                          <a:latin typeface="Trebuchet MS" panose="020B0603020202020204" pitchFamily="34" charset="0"/>
                          <a:ea typeface="+mn-ea"/>
                          <a:cs typeface="+mn-cs"/>
                        </a:rPr>
                        <a:t>Communes</a:t>
                      </a:r>
                      <a:endParaRPr lang="fr-FR" sz="1200" dirty="0">
                        <a:latin typeface="Trebuchet MS" panose="020B0603020202020204" pitchFamily="34" charset="0"/>
                      </a:endParaRPr>
                    </a:p>
                    <a:p>
                      <a:endParaRPr lang="fr-FR" sz="12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Action</a:t>
                      </a:r>
                      <a:r>
                        <a:rPr lang="fr-FR" sz="1600" baseline="0" dirty="0">
                          <a:latin typeface="Trebuchet MS" panose="020B0603020202020204" pitchFamily="34" charset="0"/>
                        </a:rPr>
                        <a:t> pilote</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11, 13</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8794820"/>
                  </a:ext>
                </a:extLst>
              </a:tr>
              <a:tr h="1134514">
                <a:tc>
                  <a:txBody>
                    <a:bodyPr/>
                    <a:lstStyle/>
                    <a:p>
                      <a:pPr marL="285750" marR="0" lvl="2" indent="-28575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r>
                        <a:rPr lang="fr-FR" sz="1600" i="1" kern="1200" noProof="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Mise en place d'un dispositif d'indicateurs de suivi et d'évaluation de la performance de la gestion déléguée des services de transport urbain (Tram, BHNS et Bus)</a:t>
                      </a:r>
                    </a:p>
                    <a:p>
                      <a:pPr marL="90488" marR="0" lvl="2" indent="90488" algn="just"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ü"/>
                        <a:tabLst/>
                        <a:defRPr/>
                      </a:pPr>
                      <a:endParaRPr lang="fr-FR" sz="1600" noProof="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4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kern="1200" dirty="0">
                        <a:solidFill>
                          <a:schemeClr val="tx1"/>
                        </a:solidFill>
                        <a:latin typeface="Trebuchet MS" panose="020B0603020202020204" pitchFamily="34" charset="0"/>
                        <a:ea typeface="+mn-ea"/>
                        <a:cs typeface="+mn-cs"/>
                      </a:endParaRPr>
                    </a:p>
                    <a:p>
                      <a:endParaRPr lang="fr-FR" sz="1600" kern="1200" dirty="0">
                        <a:solidFill>
                          <a:schemeClr val="tx1"/>
                        </a:solidFill>
                        <a:latin typeface="Trebuchet MS" panose="020B0603020202020204" pitchFamily="34" charset="0"/>
                        <a:ea typeface="+mn-ea"/>
                        <a:cs typeface="+mn-cs"/>
                      </a:endParaRPr>
                    </a:p>
                    <a:p>
                      <a:r>
                        <a:rPr lang="fr-FR" sz="1600" kern="1200" dirty="0">
                          <a:solidFill>
                            <a:schemeClr val="tx1"/>
                          </a:solidFill>
                          <a:latin typeface="Trebuchet MS" panose="020B0603020202020204" pitchFamily="34" charset="0"/>
                          <a:ea typeface="+mn-ea"/>
                          <a:cs typeface="+mn-cs"/>
                        </a:rPr>
                        <a:t>Les 3 niveaux</a:t>
                      </a:r>
                    </a:p>
                    <a:p>
                      <a:endParaRPr lang="fr-FR" sz="1600" kern="1200" dirty="0">
                        <a:solidFill>
                          <a:schemeClr val="tx1"/>
                        </a:solidFill>
                        <a:latin typeface="Trebuchet MS" panose="020B0603020202020204" pitchFamily="34" charset="0"/>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chemeClr val="tx1"/>
                        </a:solid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kern="1200" dirty="0">
                        <a:solidFill>
                          <a:schemeClr val="tx1"/>
                        </a:solid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Trebuchet MS" panose="020B0603020202020204" pitchFamily="34" charset="0"/>
                          <a:ea typeface="+mn-ea"/>
                          <a:cs typeface="+mn-cs"/>
                        </a:rPr>
                        <a:t>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kern="1200" dirty="0">
                        <a:solidFill>
                          <a:schemeClr val="tx1"/>
                        </a:solidFill>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700" kern="1200" dirty="0">
                        <a:solidFill>
                          <a:schemeClr val="tx1"/>
                        </a:solidFill>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kern="1200" dirty="0">
                        <a:solidFill>
                          <a:schemeClr val="tx1"/>
                        </a:solidFill>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chemeClr val="tx1"/>
                          </a:solidFill>
                          <a:latin typeface="Trebuchet MS" panose="020B0603020202020204" pitchFamily="34" charset="0"/>
                          <a:ea typeface="+mn-ea"/>
                          <a:cs typeface="+mn-cs"/>
                        </a:rPr>
                        <a:t>11,16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99864126"/>
                  </a:ext>
                </a:extLst>
              </a:tr>
            </a:tbl>
          </a:graphicData>
        </a:graphic>
      </p:graphicFrame>
      <p:sp>
        <p:nvSpPr>
          <p:cNvPr id="7" name="Titre 2">
            <a:extLst>
              <a:ext uri="{FF2B5EF4-FFF2-40B4-BE49-F238E27FC236}">
                <a16:creationId xmlns:a16="http://schemas.microsoft.com/office/drawing/2014/main" id="{E54E2C43-CF9C-07AF-CF93-34F9183DD998}"/>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12440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154634" y="1635987"/>
          <a:ext cx="11859766" cy="4937760"/>
        </p:xfrm>
        <a:graphic>
          <a:graphicData uri="http://schemas.openxmlformats.org/drawingml/2006/table">
            <a:tbl>
              <a:tblPr firstRow="1" bandRow="1">
                <a:tableStyleId>{69012ECD-51FC-41F1-AA8D-1B2483CD663E}</a:tableStyleId>
              </a:tblPr>
              <a:tblGrid>
                <a:gridCol w="6313570">
                  <a:extLst>
                    <a:ext uri="{9D8B030D-6E8A-4147-A177-3AD203B41FA5}">
                      <a16:colId xmlns:a16="http://schemas.microsoft.com/office/drawing/2014/main" val="2116282396"/>
                    </a:ext>
                  </a:extLst>
                </a:gridCol>
                <a:gridCol w="1718269">
                  <a:extLst>
                    <a:ext uri="{9D8B030D-6E8A-4147-A177-3AD203B41FA5}">
                      <a16:colId xmlns:a16="http://schemas.microsoft.com/office/drawing/2014/main" val="3029185272"/>
                    </a:ext>
                  </a:extLst>
                </a:gridCol>
                <a:gridCol w="1489728">
                  <a:extLst>
                    <a:ext uri="{9D8B030D-6E8A-4147-A177-3AD203B41FA5}">
                      <a16:colId xmlns:a16="http://schemas.microsoft.com/office/drawing/2014/main" val="310945900"/>
                    </a:ext>
                  </a:extLst>
                </a:gridCol>
                <a:gridCol w="1102862">
                  <a:extLst>
                    <a:ext uri="{9D8B030D-6E8A-4147-A177-3AD203B41FA5}">
                      <a16:colId xmlns:a16="http://schemas.microsoft.com/office/drawing/2014/main" val="302929052"/>
                    </a:ext>
                  </a:extLst>
                </a:gridCol>
                <a:gridCol w="1235337">
                  <a:extLst>
                    <a:ext uri="{9D8B030D-6E8A-4147-A177-3AD203B41FA5}">
                      <a16:colId xmlns:a16="http://schemas.microsoft.com/office/drawing/2014/main" val="3406494446"/>
                    </a:ext>
                  </a:extLst>
                </a:gridCol>
              </a:tblGrid>
              <a:tr h="803868">
                <a:tc>
                  <a:txBody>
                    <a:bodyPr/>
                    <a:lstStyle/>
                    <a:p>
                      <a:pPr algn="ctr"/>
                      <a:r>
                        <a:rPr lang="fr-FR" sz="1600" dirty="0">
                          <a:latin typeface="Trebuchet MS" panose="020B0603020202020204" pitchFamily="34" charset="0"/>
                        </a:rPr>
                        <a:t>Thématiques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Régions concernées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Types </a:t>
                      </a:r>
                      <a:r>
                        <a:rPr lang="fr-FR" sz="1600" dirty="0" err="1">
                          <a:latin typeface="Trebuchet MS" panose="020B0603020202020204" pitchFamily="34" charset="0"/>
                        </a:rPr>
                        <a:t>CTs</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Nature</a:t>
                      </a:r>
                      <a:r>
                        <a:rPr lang="fr-FR" sz="1600" baseline="0" dirty="0">
                          <a:latin typeface="Trebuchet MS" panose="020B0603020202020204" pitchFamily="34" charset="0"/>
                        </a:rPr>
                        <a:t> de l’action</a:t>
                      </a:r>
                      <a:endParaRPr lang="fr-FR" sz="1600" dirty="0">
                        <a:latin typeface="Trebuchet MS" panose="020B0603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ODD à atteindre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32573821"/>
                  </a:ext>
                </a:extLst>
              </a:tr>
              <a:tr h="625900">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modernisation de l'administration communale:</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Observatoire de la mobilité et des Carrières</a:t>
                      </a:r>
                    </a:p>
                    <a:p>
                      <a:pPr marL="285750" indent="-285750" algn="l" defTabSz="914400" rtl="0" eaLnBrk="1" latinLnBrk="0" hangingPunct="1">
                        <a:buClr>
                          <a:srgbClr val="C00000"/>
                        </a:buClr>
                        <a:buFont typeface="Wingdings" panose="05000000000000000000" pitchFamily="2" charset="2"/>
                        <a:buChar char="ü"/>
                      </a:pPr>
                      <a:r>
                        <a:rPr lang="fr-FR" sz="1600" i="1" kern="120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GPEC</a:t>
                      </a:r>
                      <a:endPar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endParaRP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Système d’Information RH</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endParaRPr lang="fr-FR" sz="1600" dirty="0">
                        <a:latin typeface="Trebuchet MS" panose="020B0603020202020204" pitchFamily="34" charset="0"/>
                      </a:endParaRPr>
                    </a:p>
                    <a:p>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endParaRPr lang="fr-FR" sz="1600" dirty="0">
                        <a:latin typeface="Trebuchet MS" panose="020B0603020202020204" pitchFamily="34" charset="0"/>
                      </a:endParaRPr>
                    </a:p>
                    <a:p>
                      <a:r>
                        <a:rPr lang="fr-FR" sz="1600" dirty="0">
                          <a:latin typeface="Trebuchet MS" panose="020B0603020202020204" pitchFamily="34" charset="0"/>
                        </a:rPr>
                        <a:t>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43412395"/>
                  </a:ext>
                </a:extLst>
              </a:tr>
              <a:tr h="370840">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simplification des procédures:</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Normalisation et simplification des procédures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78794820"/>
                  </a:ext>
                </a:extLst>
              </a:tr>
              <a:tr h="342593">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digitalisation des procédures:</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Mise en œuvre d’une stratégie de transformation digitale</a:t>
                      </a:r>
                    </a:p>
                    <a:p>
                      <a:pPr marL="285750" indent="-285750">
                        <a:buClr>
                          <a:schemeClr val="accent5"/>
                        </a:buClr>
                        <a:buFont typeface="Wingdings" panose="05000000000000000000" pitchFamily="2" charset="2"/>
                        <a:buChar char="q"/>
                      </a:pPr>
                      <a:endParaRPr lang="fr-FR" sz="1600" kern="1200" dirty="0">
                        <a:solidFill>
                          <a:schemeClr val="tx1"/>
                        </a:solidFill>
                        <a:latin typeface="Trebuchet MS" panose="020B0603020202020204" pitchFamily="34" charset="0"/>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16</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08642128"/>
                  </a:ext>
                </a:extLst>
              </a:tr>
              <a:tr h="370840">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 gestion du patrimoine des CT:</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Appui à la mise en œuvre de la nouvelle loi sur le patrimoine des Collectivités Territoriales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fr-FR" sz="1600" dirty="0">
                        <a:latin typeface="Trebuchet MS" panose="020B0603020202020204" pitchFamily="34" charset="0"/>
                      </a:endParaRPr>
                    </a:p>
                    <a:p>
                      <a:r>
                        <a:rPr lang="fr-FR" sz="1600" dirty="0">
                          <a:latin typeface="Trebuchet MS" panose="020B0603020202020204" pitchFamily="34" charset="0"/>
                        </a:rPr>
                        <a:t>12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Dissémination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fr-FR" sz="1600" dirty="0">
                        <a:latin typeface="Trebuchet MS" panose="020B0603020202020204" pitchFamily="34" charset="0"/>
                      </a:endParaRPr>
                    </a:p>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40273864"/>
                  </a:ext>
                </a:extLst>
              </a:tr>
              <a:tr h="408856">
                <a:tc>
                  <a:txBody>
                    <a:bodyPr/>
                    <a:lstStyle/>
                    <a:p>
                      <a:pPr marL="285750" indent="-285750" algn="l" defTabSz="914400" rtl="0" eaLnBrk="1" latinLnBrk="0" hangingPunct="1">
                        <a:buClr>
                          <a:schemeClr val="accent5"/>
                        </a:buClr>
                        <a:buFont typeface="Wingdings" panose="05000000000000000000" pitchFamily="2" charset="2"/>
                        <a:buChar char="q"/>
                      </a:pPr>
                      <a:r>
                        <a:rPr lang="fr-FR" sz="1600" b="1" i="1" kern="1200"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n-ea"/>
                          <a:cs typeface="+mn-cs"/>
                        </a:rPr>
                        <a:t>L’amélioration de la fiscalité locale:</a:t>
                      </a:r>
                    </a:p>
                    <a:p>
                      <a:pPr marL="285750" indent="-285750" algn="l" defTabSz="914400" rtl="0" eaLnBrk="1" latinLnBrk="0" hangingPunct="1">
                        <a:buClr>
                          <a:srgbClr val="C00000"/>
                        </a:buClr>
                        <a:buFont typeface="Wingdings" panose="05000000000000000000" pitchFamily="2" charset="2"/>
                        <a:buChar char="ü"/>
                      </a:pPr>
                      <a:r>
                        <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Renforcement de la bonne gouvernance financière des </a:t>
                      </a:r>
                      <a:r>
                        <a:rPr lang="fr-FR" sz="1600" i="1" kern="1200" dirty="0" err="1">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rPr>
                        <a:t>CTs</a:t>
                      </a:r>
                      <a:endParaRPr lang="fr-FR" sz="1600" i="1" kern="1200" dirty="0">
                        <a:solidFill>
                          <a:schemeClr val="tx1"/>
                        </a:solidFill>
                        <a:effectLst>
                          <a:outerShdw blurRad="38100" dist="38100" dir="2700000" algn="tl">
                            <a:srgbClr val="000000">
                              <a:alpha val="43137"/>
                            </a:srgbClr>
                          </a:outerShdw>
                        </a:effectLst>
                        <a:latin typeface="Trebuchet MS" panose="020B0603020202020204" pitchFamily="34" charset="0"/>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3 Régions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Les 3 niveaux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fr-FR" sz="1600" dirty="0">
                          <a:latin typeface="Trebuchet MS" panose="020B0603020202020204" pitchFamily="34" charset="0"/>
                        </a:rPr>
                        <a:t>pilote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fr-FR" sz="1600" dirty="0">
                          <a:latin typeface="Trebuchet MS" panose="020B0603020202020204" pitchFamily="34"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12184496"/>
                  </a:ext>
                </a:extLst>
              </a:tr>
            </a:tbl>
          </a:graphicData>
        </a:graphic>
      </p:graphicFrame>
      <p:sp>
        <p:nvSpPr>
          <p:cNvPr id="8" name="ZoneTexte 7"/>
          <p:cNvSpPr txBox="1"/>
          <p:nvPr/>
        </p:nvSpPr>
        <p:spPr>
          <a:xfrm>
            <a:off x="21293" y="1245121"/>
            <a:ext cx="11993106" cy="369332"/>
          </a:xfrm>
          <a:prstGeom prst="rect">
            <a:avLst/>
          </a:prstGeom>
          <a:noFill/>
        </p:spPr>
        <p:txBody>
          <a:bodyPr wrap="square" rtlCol="0">
            <a:spAutoFit/>
          </a:bodyPr>
          <a:lstStyle/>
          <a:p>
            <a:r>
              <a:rPr lang="fr-FR" b="1" i="1" dirty="0">
                <a:solidFill>
                  <a:schemeClr val="accent2">
                    <a:lumMod val="50000"/>
                  </a:schemeClr>
                </a:solidFill>
                <a:effectLst>
                  <a:outerShdw blurRad="38100" dist="38100" dir="2700000" algn="tl">
                    <a:srgbClr val="000000">
                      <a:alpha val="43137"/>
                    </a:srgbClr>
                  </a:outerShdw>
                </a:effectLst>
                <a:latin typeface="Trebuchet MS" panose="020B0603020202020204" pitchFamily="34" charset="0"/>
              </a:rPr>
              <a:t>Axe N° 4:Renforcer les moyens et les capacités des Collectivités Territoriales</a:t>
            </a:r>
            <a:endParaRPr lang="fr-FR" dirty="0"/>
          </a:p>
        </p:txBody>
      </p:sp>
      <p:sp>
        <p:nvSpPr>
          <p:cNvPr id="9" name="Titre 2">
            <a:extLst>
              <a:ext uri="{FF2B5EF4-FFF2-40B4-BE49-F238E27FC236}">
                <a16:creationId xmlns:a16="http://schemas.microsoft.com/office/drawing/2014/main" id="{9F5A4CFC-95C0-23A9-5A31-7A4B076BBC98}"/>
              </a:ext>
            </a:extLst>
          </p:cNvPr>
          <p:cNvSpPr txBox="1">
            <a:spLocks noGrp="1"/>
          </p:cNvSpPr>
          <p:nvPr>
            <p:ph type="title"/>
          </p:nvPr>
        </p:nvSpPr>
        <p:spPr>
          <a:xfrm>
            <a:off x="4215428" y="257972"/>
            <a:ext cx="4051495"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LES PERSPECTIVES</a:t>
            </a:r>
          </a:p>
        </p:txBody>
      </p:sp>
    </p:spTree>
    <p:extLst>
      <p:ext uri="{BB962C8B-B14F-4D97-AF65-F5344CB8AC3E}">
        <p14:creationId xmlns:p14="http://schemas.microsoft.com/office/powerpoint/2010/main" val="102128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010" y="2669960"/>
            <a:ext cx="11993105" cy="2862322"/>
          </a:xfrm>
          <a:prstGeom prst="rect">
            <a:avLst/>
          </a:prstGeom>
          <a:noFill/>
        </p:spPr>
        <p:txBody>
          <a:bodyPr wrap="square" rtlCol="0">
            <a:spAutoFit/>
          </a:bodyPr>
          <a:lstStyle/>
          <a:p>
            <a:pPr algn="just">
              <a:lnSpc>
                <a:spcPct val="200000"/>
              </a:lnSpc>
            </a:pPr>
            <a:r>
              <a:rPr lang="fr-FR" dirty="0">
                <a:latin typeface="Trebuchet MS" panose="020B0603020202020204" pitchFamily="34" charset="0"/>
              </a:rPr>
              <a:t>La DGCT en exposant les perspectives de la coopération internationale qu’elle veut mener avec ses partenaires internationaux ainsi que les axes prioritaires, est disposée à examiner toutes les propositions  et offres qui s’articulent autours des axes du PAS 2021-2023.</a:t>
            </a:r>
          </a:p>
          <a:p>
            <a:pPr algn="just">
              <a:lnSpc>
                <a:spcPct val="200000"/>
              </a:lnSpc>
            </a:pPr>
            <a:r>
              <a:rPr lang="fr-FR" dirty="0">
                <a:latin typeface="Trebuchet MS" panose="020B0603020202020204" pitchFamily="34" charset="0"/>
              </a:rPr>
              <a:t>De même, elle est disposée à recevoir toutes les propositions, jugées pertinentes par les partenaires, et qui ne figurent pas sur les thématiques et axes développés dans cet exposé.</a:t>
            </a:r>
          </a:p>
        </p:txBody>
      </p:sp>
      <p:sp>
        <p:nvSpPr>
          <p:cNvPr id="7" name="Titre 2">
            <a:extLst>
              <a:ext uri="{FF2B5EF4-FFF2-40B4-BE49-F238E27FC236}">
                <a16:creationId xmlns:a16="http://schemas.microsoft.com/office/drawing/2014/main" id="{19C2C26D-240B-DF4A-1D1C-8212E160DCC3}"/>
              </a:ext>
            </a:extLst>
          </p:cNvPr>
          <p:cNvSpPr txBox="1">
            <a:spLocks noGrp="1"/>
          </p:cNvSpPr>
          <p:nvPr>
            <p:ph type="title"/>
          </p:nvPr>
        </p:nvSpPr>
        <p:spPr>
          <a:xfrm>
            <a:off x="4719282" y="313955"/>
            <a:ext cx="3015796" cy="639116"/>
          </a:xfrm>
          <a:prstGeom prst="snip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i="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rebuchet MS" panose="020B0603020202020204" pitchFamily="34" charset="0"/>
                <a:cs typeface="Times New Roman" panose="02020603050405020304" pitchFamily="18" charset="0"/>
              </a:rPr>
              <a:t>CONCLUSION</a:t>
            </a:r>
          </a:p>
        </p:txBody>
      </p:sp>
    </p:spTree>
    <p:extLst>
      <p:ext uri="{BB962C8B-B14F-4D97-AF65-F5344CB8AC3E}">
        <p14:creationId xmlns:p14="http://schemas.microsoft.com/office/powerpoint/2010/main" val="78209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272824"/>
            <a:ext cx="9144000" cy="2387600"/>
          </a:xfrm>
        </p:spPr>
        <p:txBody>
          <a:bodyPr>
            <a:normAutofit/>
          </a:bodyPr>
          <a:lstStyle/>
          <a:p>
            <a:pPr rtl="1"/>
            <a:r>
              <a:rPr lang="fr-FR" b="1" dirty="0">
                <a:solidFill>
                  <a:srgbClr val="1F588E"/>
                </a:solidFill>
                <a:cs typeface="HELVETICA" panose="020B0604020202020204" pitchFamily="34" charset="0"/>
              </a:rPr>
              <a:t>MERCI POUR VOTRE ATTENTION</a:t>
            </a:r>
            <a:endParaRPr lang="ar-MA" b="1" dirty="0">
              <a:solidFill>
                <a:srgbClr val="1F588E"/>
              </a:solidFill>
              <a:cs typeface="HELVETICA" panose="020B0604020202020204" pitchFamily="34" charset="0"/>
            </a:endParaRPr>
          </a:p>
        </p:txBody>
      </p:sp>
    </p:spTree>
    <p:extLst>
      <p:ext uri="{BB962C8B-B14F-4D97-AF65-F5344CB8AC3E}">
        <p14:creationId xmlns:p14="http://schemas.microsoft.com/office/powerpoint/2010/main" val="23788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680" y="1516213"/>
            <a:ext cx="9377768" cy="36933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I-INTRODUCTION</a:t>
            </a:r>
          </a:p>
        </p:txBody>
      </p:sp>
      <p:sp>
        <p:nvSpPr>
          <p:cNvPr id="7" name="TextBox 6">
            <a:extLst>
              <a:ext uri="{FF2B5EF4-FFF2-40B4-BE49-F238E27FC236}">
                <a16:creationId xmlns:a16="http://schemas.microsoft.com/office/drawing/2014/main" id="{BB35953E-78EC-4AB6-A5BE-B1AA754E4928}"/>
              </a:ext>
            </a:extLst>
          </p:cNvPr>
          <p:cNvSpPr txBox="1"/>
          <p:nvPr/>
        </p:nvSpPr>
        <p:spPr>
          <a:xfrm>
            <a:off x="114680" y="2191387"/>
            <a:ext cx="11758002" cy="1754326"/>
          </a:xfrm>
          <a:prstGeom prst="rect">
            <a:avLst/>
          </a:prstGeom>
          <a:noFill/>
        </p:spPr>
        <p:txBody>
          <a:bodyPr wrap="square" rtlCol="0">
            <a:spAutoFit/>
          </a:bodyPr>
          <a:lstStyle/>
          <a:p>
            <a:pPr algn="just">
              <a:lnSpc>
                <a:spcPct val="150000"/>
              </a:lnSpc>
            </a:pPr>
            <a:r>
              <a:rPr lang="fr-FR" dirty="0">
                <a:latin typeface="Trebuchet MS" panose="020B0603020202020204" pitchFamily="34" charset="0"/>
              </a:rPr>
              <a:t>L’élaboration du bilan des programmes de coopération internationale, leur auto-évaluation et la préparation des futurs axes de coopération sont réalisées dans la perspective de “</a:t>
            </a:r>
            <a:r>
              <a:rPr lang="fr-FR" b="1" i="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mieux connaitre, mieux apprécier et mieux coordonner</a:t>
            </a:r>
            <a:r>
              <a:rPr lang="fr-FR" dirty="0">
                <a:latin typeface="Trebuchet MS" panose="020B0603020202020204" pitchFamily="34" charset="0"/>
              </a:rPr>
              <a:t>» et de  disposer d’une “</a:t>
            </a:r>
            <a:r>
              <a:rPr lang="fr-FR" b="1" i="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rPr>
              <a:t>vision commune et partagée</a:t>
            </a:r>
            <a:r>
              <a:rPr lang="fr-FR" dirty="0">
                <a:latin typeface="Trebuchet MS" panose="020B0603020202020204" pitchFamily="34" charset="0"/>
              </a:rPr>
              <a:t>” entre la DGCT et ses partenaires internationaux.</a:t>
            </a:r>
          </a:p>
        </p:txBody>
      </p:sp>
      <p:sp>
        <p:nvSpPr>
          <p:cNvPr id="6" name="Titre 8"/>
          <p:cNvSpPr txBox="1">
            <a:spLocks noGrp="1"/>
          </p:cNvSpPr>
          <p:nvPr>
            <p:ph type="title"/>
          </p:nvPr>
        </p:nvSpPr>
        <p:spPr>
          <a:xfrm>
            <a:off x="1434905" y="162626"/>
            <a:ext cx="9359703" cy="966506"/>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nSpc>
                <a:spcPct val="150000"/>
              </a:lnSpc>
            </a:pPr>
            <a:r>
              <a:rPr lang="fr-FR" sz="1800"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PROGRAMMES DE COOPÉRATION INTERNATIONALE PILOTÉS PAR LA DIRECTION GÉNÉRALE DES COLLECTIVITÉS TERRITORIALES</a:t>
            </a:r>
          </a:p>
        </p:txBody>
      </p:sp>
    </p:spTree>
    <p:extLst>
      <p:ext uri="{BB962C8B-B14F-4D97-AF65-F5344CB8AC3E}">
        <p14:creationId xmlns:p14="http://schemas.microsoft.com/office/powerpoint/2010/main" val="272079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8"/>
          <p:cNvSpPr txBox="1">
            <a:spLocks noGrp="1"/>
          </p:cNvSpPr>
          <p:nvPr>
            <p:ph type="title"/>
          </p:nvPr>
        </p:nvSpPr>
        <p:spPr>
          <a:xfrm>
            <a:off x="4644084" y="275267"/>
            <a:ext cx="2903830"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LE BILAN</a:t>
            </a:r>
          </a:p>
        </p:txBody>
      </p:sp>
      <p:sp>
        <p:nvSpPr>
          <p:cNvPr id="7" name="ZoneTexte 6"/>
          <p:cNvSpPr txBox="1"/>
          <p:nvPr/>
        </p:nvSpPr>
        <p:spPr>
          <a:xfrm>
            <a:off x="189973" y="2397313"/>
            <a:ext cx="11849565" cy="646331"/>
          </a:xfrm>
          <a:prstGeom prst="rect">
            <a:avLst/>
          </a:prstGeom>
          <a:noFill/>
        </p:spPr>
        <p:txBody>
          <a:bodyPr wrap="square" rtlCol="0">
            <a:spAutoFit/>
          </a:bodyPr>
          <a:lstStyle/>
          <a:p>
            <a:pPr algn="just"/>
            <a:r>
              <a:rPr lang="fr-FR" dirty="0">
                <a:solidFill>
                  <a:schemeClr val="tx2"/>
                </a:solidFill>
                <a:latin typeface="Palatino Linotype" panose="02040502050505030304" pitchFamily="18" charset="0"/>
                <a:ea typeface="Verdana" pitchFamily="34" charset="0"/>
              </a:rPr>
              <a:t>Actuellement,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27</a:t>
            </a:r>
            <a:r>
              <a:rPr lang="fr-FR" dirty="0">
                <a:solidFill>
                  <a:schemeClr val="tx2"/>
                </a:solidFill>
                <a:latin typeface="Palatino Linotype" panose="02040502050505030304" pitchFamily="18" charset="0"/>
                <a:ea typeface="Verdana" pitchFamily="34" charset="0"/>
              </a:rPr>
              <a:t>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programmes</a:t>
            </a:r>
            <a:r>
              <a:rPr lang="fr-FR" dirty="0">
                <a:solidFill>
                  <a:schemeClr val="tx2"/>
                </a:solidFill>
                <a:latin typeface="Palatino Linotype" panose="02040502050505030304" pitchFamily="18" charset="0"/>
                <a:ea typeface="Verdana" pitchFamily="34" charset="0"/>
              </a:rPr>
              <a:t> de coopération internationale avec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19</a:t>
            </a:r>
            <a:r>
              <a:rPr lang="fr-FR" dirty="0">
                <a:solidFill>
                  <a:schemeClr val="tx2"/>
                </a:solidFill>
                <a:latin typeface="Palatino Linotype" panose="02040502050505030304" pitchFamily="18" charset="0"/>
                <a:ea typeface="Verdana" pitchFamily="34" charset="0"/>
              </a:rPr>
              <a:t> partenaires internationaux sont en cours d’exécution.</a:t>
            </a:r>
          </a:p>
        </p:txBody>
      </p:sp>
      <p:sp>
        <p:nvSpPr>
          <p:cNvPr id="8" name="ZoneTexte 7"/>
          <p:cNvSpPr txBox="1"/>
          <p:nvPr/>
        </p:nvSpPr>
        <p:spPr>
          <a:xfrm>
            <a:off x="207965" y="1339078"/>
            <a:ext cx="8971895" cy="383182"/>
          </a:xfrm>
          <a:prstGeom prst="rect">
            <a:avLst/>
          </a:prstGeom>
          <a:noFill/>
        </p:spPr>
        <p:txBody>
          <a:bodyPr wrap="square" rtlCol="0">
            <a:spAutoFit/>
          </a:bodyPr>
          <a:lstStyle/>
          <a:p>
            <a:r>
              <a:rPr lang="fr-FR" sz="1890" b="1" i="1" dirty="0">
                <a:solidFill>
                  <a:srgbClr val="C00000"/>
                </a:solidFill>
                <a:effectLst>
                  <a:outerShdw blurRad="38100" dist="38100" dir="2700000" algn="tl">
                    <a:srgbClr val="000000">
                      <a:alpha val="43137"/>
                    </a:srgbClr>
                  </a:outerShdw>
                </a:effectLst>
                <a:latin typeface="Palatino Linotype" panose="02040502050505030304" pitchFamily="18" charset="0"/>
              </a:rPr>
              <a:t>II- LE BILAN DES PROGRAMMES DE COOPÉRATION INTERNATIONALE</a:t>
            </a:r>
          </a:p>
        </p:txBody>
      </p:sp>
      <p:sp>
        <p:nvSpPr>
          <p:cNvPr id="9" name="ZoneTexte 8"/>
          <p:cNvSpPr txBox="1"/>
          <p:nvPr/>
        </p:nvSpPr>
        <p:spPr>
          <a:xfrm>
            <a:off x="207965" y="2047838"/>
            <a:ext cx="3415553" cy="369332"/>
          </a:xfrm>
          <a:prstGeom prst="rect">
            <a:avLst/>
          </a:prstGeom>
          <a:noFill/>
        </p:spPr>
        <p:txBody>
          <a:bodyPr wrap="square" rtlCol="0">
            <a:spAutoFit/>
          </a:bodyPr>
          <a:lstStyle/>
          <a:p>
            <a:pPr marL="342900" indent="-342900">
              <a:buFont typeface="+mj-lt"/>
              <a:buAutoNum type="alphaUcPeriod"/>
            </a:pPr>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Données globales - 1</a:t>
            </a:r>
          </a:p>
        </p:txBody>
      </p:sp>
      <p:sp>
        <p:nvSpPr>
          <p:cNvPr id="10" name="ZoneTexte 9"/>
          <p:cNvSpPr txBox="1"/>
          <p:nvPr/>
        </p:nvSpPr>
        <p:spPr>
          <a:xfrm>
            <a:off x="189973" y="3043644"/>
            <a:ext cx="11849565" cy="923330"/>
          </a:xfrm>
          <a:prstGeom prst="rect">
            <a:avLst/>
          </a:prstGeom>
          <a:noFill/>
        </p:spPr>
        <p:txBody>
          <a:bodyPr wrap="square" rtlCol="0">
            <a:spAutoFit/>
          </a:bodyPr>
          <a:lstStyle/>
          <a:p>
            <a:pPr algn="just"/>
            <a:r>
              <a:rPr lang="fr-FR" dirty="0">
                <a:solidFill>
                  <a:schemeClr val="tx2"/>
                </a:solidFill>
                <a:latin typeface="Palatino Linotype" panose="02040502050505030304" pitchFamily="18" charset="0"/>
                <a:ea typeface="Verdana" pitchFamily="34" charset="0"/>
              </a:rPr>
              <a:t>Le montant global de ces programmes de coopération  s’élève à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8.581</a:t>
            </a:r>
            <a:r>
              <a:rPr lang="fr-FR" dirty="0">
                <a:solidFill>
                  <a:schemeClr val="tx2"/>
                </a:solidFill>
                <a:latin typeface="Palatino Linotype" panose="02040502050505030304" pitchFamily="18" charset="0"/>
                <a:ea typeface="Verdana" pitchFamily="34" charset="0"/>
              </a:rPr>
              <a:t> Millions de </a:t>
            </a:r>
            <a:r>
              <a:rPr lang="fr-FR" dirty="0" err="1">
                <a:solidFill>
                  <a:schemeClr val="tx2"/>
                </a:solidFill>
                <a:latin typeface="Palatino Linotype" panose="02040502050505030304" pitchFamily="18" charset="0"/>
                <a:ea typeface="Verdana" pitchFamily="34" charset="0"/>
              </a:rPr>
              <a:t>Dhs</a:t>
            </a:r>
            <a:r>
              <a:rPr lang="fr-FR" dirty="0">
                <a:solidFill>
                  <a:schemeClr val="tx2"/>
                </a:solidFill>
                <a:latin typeface="Palatino Linotype" panose="02040502050505030304" pitchFamily="18" charset="0"/>
                <a:ea typeface="Verdana" pitchFamily="34" charset="0"/>
              </a:rPr>
              <a:t> dont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1.528</a:t>
            </a:r>
            <a:r>
              <a:rPr lang="fr-FR" dirty="0">
                <a:solidFill>
                  <a:schemeClr val="tx2"/>
                </a:solidFill>
                <a:latin typeface="Palatino Linotype" panose="02040502050505030304" pitchFamily="18" charset="0"/>
                <a:ea typeface="Verdana" pitchFamily="34" charset="0"/>
              </a:rPr>
              <a:t> Millions de </a:t>
            </a:r>
            <a:r>
              <a:rPr lang="fr-FR" dirty="0" err="1">
                <a:solidFill>
                  <a:schemeClr val="tx2"/>
                </a:solidFill>
                <a:latin typeface="Palatino Linotype" panose="02040502050505030304" pitchFamily="18" charset="0"/>
                <a:ea typeface="Verdana" pitchFamily="34" charset="0"/>
              </a:rPr>
              <a:t>Dhs</a:t>
            </a:r>
            <a:r>
              <a:rPr lang="fr-FR" dirty="0">
                <a:solidFill>
                  <a:schemeClr val="tx2"/>
                </a:solidFill>
                <a:latin typeface="Palatino Linotype" panose="02040502050505030304" pitchFamily="18" charset="0"/>
                <a:ea typeface="Verdana" pitchFamily="34" charset="0"/>
              </a:rPr>
              <a:t> au titre de la contribution de la DGCT, soit 18%. Le reste,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7.053</a:t>
            </a:r>
            <a:r>
              <a:rPr lang="fr-FR" dirty="0">
                <a:solidFill>
                  <a:schemeClr val="tx2"/>
                </a:solidFill>
                <a:latin typeface="Palatino Linotype" panose="02040502050505030304" pitchFamily="18" charset="0"/>
                <a:ea typeface="Verdana" pitchFamily="34" charset="0"/>
              </a:rPr>
              <a:t> Millions de </a:t>
            </a:r>
            <a:r>
              <a:rPr lang="fr-FR" dirty="0" err="1">
                <a:solidFill>
                  <a:schemeClr val="tx2"/>
                </a:solidFill>
                <a:latin typeface="Palatino Linotype" panose="02040502050505030304" pitchFamily="18" charset="0"/>
                <a:ea typeface="Verdana" pitchFamily="34" charset="0"/>
              </a:rPr>
              <a:t>Dhs</a:t>
            </a:r>
            <a:r>
              <a:rPr lang="fr-FR" dirty="0">
                <a:solidFill>
                  <a:schemeClr val="tx2"/>
                </a:solidFill>
                <a:latin typeface="Palatino Linotype" panose="02040502050505030304" pitchFamily="18" charset="0"/>
                <a:ea typeface="Verdana" pitchFamily="34" charset="0"/>
              </a:rPr>
              <a:t>, constitue la contribution des partenaires internationaux. Cette contribution des partenaires se présente comme suit:</a:t>
            </a:r>
          </a:p>
        </p:txBody>
      </p:sp>
      <p:pic>
        <p:nvPicPr>
          <p:cNvPr id="11" name="Image 10"/>
          <p:cNvPicPr>
            <a:picLocks noChangeAspect="1"/>
          </p:cNvPicPr>
          <p:nvPr/>
        </p:nvPicPr>
        <p:blipFill>
          <a:blip r:embed="rId2"/>
          <a:stretch>
            <a:fillRect/>
          </a:stretch>
        </p:blipFill>
        <p:spPr>
          <a:xfrm>
            <a:off x="1762298" y="3966975"/>
            <a:ext cx="8954672" cy="2699832"/>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171217" y="1664656"/>
            <a:ext cx="11849565" cy="369332"/>
          </a:xfrm>
          <a:prstGeom prst="rect">
            <a:avLst/>
          </a:prstGeom>
          <a:noFill/>
        </p:spPr>
        <p:txBody>
          <a:bodyPr wrap="square" rtlCol="0">
            <a:spAutoFit/>
          </a:bodyPr>
          <a:lstStyle/>
          <a:p>
            <a:pPr algn="just"/>
            <a:r>
              <a:rPr lang="fr-FR" dirty="0">
                <a:solidFill>
                  <a:schemeClr val="tx2"/>
                </a:solidFill>
                <a:latin typeface="Palatino Linotype" panose="02040502050505030304" pitchFamily="18" charset="0"/>
                <a:ea typeface="Verdana" pitchFamily="34" charset="0"/>
              </a:rPr>
              <a:t>Un recensement général des programmes de coopération internationale pilotés par la DGCT a été entrepris.</a:t>
            </a:r>
            <a:endParaRPr lang="fr-FR" dirty="0"/>
          </a:p>
        </p:txBody>
      </p:sp>
    </p:spTree>
    <p:extLst>
      <p:ext uri="{BB962C8B-B14F-4D97-AF65-F5344CB8AC3E}">
        <p14:creationId xmlns:p14="http://schemas.microsoft.com/office/powerpoint/2010/main" val="222753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9" y="2866858"/>
            <a:ext cx="11993106" cy="360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63111" y="1578475"/>
            <a:ext cx="11927314" cy="923330"/>
          </a:xfrm>
          <a:prstGeom prst="rect">
            <a:avLst/>
          </a:prstGeom>
          <a:noFill/>
        </p:spPr>
        <p:txBody>
          <a:bodyPr wrap="square" rtlCol="0">
            <a:spAutoFit/>
          </a:bodyPr>
          <a:lstStyle/>
          <a:p>
            <a:pPr algn="just"/>
            <a:r>
              <a:rPr lang="fr-FR" dirty="0">
                <a:latin typeface="Palatino Linotype" panose="02040502050505030304" pitchFamily="18" charset="0"/>
              </a:rPr>
              <a:t>La thématique du </a:t>
            </a:r>
            <a:r>
              <a:rPr lang="fr-FR" baseline="30000" dirty="0">
                <a:latin typeface="Palatino Linotype" panose="02040502050505030304" pitchFamily="18" charset="0"/>
              </a:rPr>
              <a:t>«</a:t>
            </a:r>
            <a:r>
              <a:rPr lang="fr-FR" dirty="0">
                <a:latin typeface="Palatino Linotype" panose="02040502050505030304" pitchFamily="18" charset="0"/>
              </a:rPr>
              <a:t> Renforcement des capacités des élu-e-s et cadres territoriaux </a:t>
            </a:r>
            <a:r>
              <a:rPr lang="fr-FR" baseline="30000" dirty="0">
                <a:latin typeface="Palatino Linotype" panose="02040502050505030304" pitchFamily="18" charset="0"/>
              </a:rPr>
              <a:t>»</a:t>
            </a:r>
            <a:r>
              <a:rPr lang="fr-FR" dirty="0">
                <a:latin typeface="Palatino Linotype" panose="02040502050505030304" pitchFamily="18" charset="0"/>
              </a:rPr>
              <a:t> est présente dans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19</a:t>
            </a:r>
            <a:r>
              <a:rPr lang="fr-FR" dirty="0">
                <a:latin typeface="Palatino Linotype" panose="02040502050505030304" pitchFamily="18" charset="0"/>
              </a:rPr>
              <a:t> programmes de coopération, suivie par la thématique </a:t>
            </a:r>
            <a:r>
              <a:rPr lang="fr-FR" baseline="30000" dirty="0">
                <a:latin typeface="Palatino Linotype" panose="02040502050505030304" pitchFamily="18" charset="0"/>
              </a:rPr>
              <a:t>«</a:t>
            </a:r>
            <a:r>
              <a:rPr lang="fr-FR" dirty="0">
                <a:latin typeface="Palatino Linotype" panose="02040502050505030304" pitchFamily="18" charset="0"/>
              </a:rPr>
              <a:t> Démocratie participative </a:t>
            </a:r>
            <a:r>
              <a:rPr lang="fr-FR" baseline="30000" dirty="0">
                <a:latin typeface="Palatino Linotype" panose="02040502050505030304" pitchFamily="18" charset="0"/>
              </a:rPr>
              <a:t>»</a:t>
            </a:r>
            <a:r>
              <a:rPr lang="fr-FR" dirty="0">
                <a:latin typeface="Palatino Linotype" panose="02040502050505030304" pitchFamily="18" charset="0"/>
              </a:rPr>
              <a:t> dans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13</a:t>
            </a:r>
            <a:r>
              <a:rPr lang="fr-FR" dirty="0">
                <a:latin typeface="Palatino Linotype" panose="02040502050505030304" pitchFamily="18" charset="0"/>
              </a:rPr>
              <a:t> programmes, celle du </a:t>
            </a:r>
            <a:r>
              <a:rPr lang="fr-FR" baseline="30000" dirty="0">
                <a:latin typeface="Palatino Linotype" panose="02040502050505030304" pitchFamily="18" charset="0"/>
              </a:rPr>
              <a:t>«</a:t>
            </a:r>
            <a:r>
              <a:rPr lang="fr-FR" dirty="0">
                <a:latin typeface="Palatino Linotype" panose="02040502050505030304" pitchFamily="18" charset="0"/>
              </a:rPr>
              <a:t> Développement durable </a:t>
            </a:r>
            <a:r>
              <a:rPr lang="fr-FR" baseline="30000" dirty="0">
                <a:latin typeface="Palatino Linotype" panose="02040502050505030304" pitchFamily="18" charset="0"/>
              </a:rPr>
              <a:t>»</a:t>
            </a:r>
            <a:r>
              <a:rPr lang="fr-FR" dirty="0">
                <a:latin typeface="Palatino Linotype" panose="02040502050505030304" pitchFamily="18" charset="0"/>
              </a:rPr>
              <a:t> et de « la bonne gouvernance territoriale » dans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9</a:t>
            </a:r>
            <a:r>
              <a:rPr lang="fr-FR" dirty="0">
                <a:latin typeface="Palatino Linotype" panose="02040502050505030304" pitchFamily="18" charset="0"/>
              </a:rPr>
              <a:t> programmes, etc.</a:t>
            </a:r>
          </a:p>
        </p:txBody>
      </p:sp>
      <p:sp>
        <p:nvSpPr>
          <p:cNvPr id="10" name="ZoneTexte 9"/>
          <p:cNvSpPr txBox="1"/>
          <p:nvPr/>
        </p:nvSpPr>
        <p:spPr>
          <a:xfrm>
            <a:off x="163111" y="1236651"/>
            <a:ext cx="3415553" cy="369332"/>
          </a:xfrm>
          <a:prstGeom prst="rect">
            <a:avLst/>
          </a:prstGeom>
          <a:noFill/>
        </p:spPr>
        <p:txBody>
          <a:bodyPr wrap="square" rtlCol="0">
            <a:spAutoFit/>
          </a:bodyPr>
          <a:lstStyle/>
          <a:p>
            <a:pPr marL="342900" indent="-342900">
              <a:buFont typeface="+mj-lt"/>
              <a:buAutoNum type="alphaUcPeriod"/>
            </a:pPr>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Données globales - 2</a:t>
            </a:r>
          </a:p>
        </p:txBody>
      </p:sp>
      <p:sp>
        <p:nvSpPr>
          <p:cNvPr id="11" name="Titre 8">
            <a:extLst>
              <a:ext uri="{FF2B5EF4-FFF2-40B4-BE49-F238E27FC236}">
                <a16:creationId xmlns:a16="http://schemas.microsoft.com/office/drawing/2014/main" id="{82F230F0-F281-4C04-8989-FB0EEA9AE8BB}"/>
              </a:ext>
            </a:extLst>
          </p:cNvPr>
          <p:cNvSpPr txBox="1">
            <a:spLocks/>
          </p:cNvSpPr>
          <p:nvPr/>
        </p:nvSpPr>
        <p:spPr>
          <a:xfrm>
            <a:off x="4644084" y="275267"/>
            <a:ext cx="2903830" cy="592503"/>
          </a:xfrm>
          <a:prstGeom prst="round2DiagRect">
            <a:avLst/>
          </a:prstGeom>
        </p:spPr>
        <p:style>
          <a:lnRef idx="0">
            <a:schemeClr val="accent5"/>
          </a:lnRef>
          <a:fillRef idx="3">
            <a:schemeClr val="accent5"/>
          </a:fillRef>
          <a:effectRef idx="3">
            <a:schemeClr val="accent5"/>
          </a:effectRef>
          <a:fontRef idx="minor">
            <a:schemeClr val="lt1"/>
          </a:fontRef>
        </p:style>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3200" b="1" kern="1200">
                <a:solidFill>
                  <a:schemeClr val="bg1"/>
                </a:solidFill>
                <a:latin typeface="+mj-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LE BILAN</a:t>
            </a:r>
            <a:endParaRPr lang="fr-FR" dirty="0">
              <a:ln w="0"/>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6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59870" y="2060569"/>
            <a:ext cx="5756462" cy="3000821"/>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La portée territoriale des programmes varie d’un programme à un autre.</a:t>
            </a:r>
          </a:p>
          <a:p>
            <a:pPr algn="just">
              <a:lnSpc>
                <a:spcPct val="150000"/>
              </a:lnSpc>
            </a:pPr>
            <a:endParaRPr lang="fr-FR" dirty="0">
              <a:latin typeface="Palatino Linotype" panose="02040502050505030304" pitchFamily="18" charset="0"/>
            </a:endParaRPr>
          </a:p>
          <a:p>
            <a:pPr algn="just">
              <a:lnSpc>
                <a:spcPct val="150000"/>
              </a:lnSpc>
            </a:pPr>
            <a:r>
              <a:rPr lang="fr-FR" dirty="0">
                <a:latin typeface="Palatino Linotype" panose="02040502050505030304" pitchFamily="18" charset="0"/>
              </a:rPr>
              <a:t>Ainsi,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18</a:t>
            </a:r>
            <a:r>
              <a:rPr lang="fr-FR" dirty="0">
                <a:latin typeface="Palatino Linotype" panose="02040502050505030304" pitchFamily="18" charset="0"/>
              </a:rPr>
              <a:t> programmes ont une portée territoriale partielle, contre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9</a:t>
            </a:r>
            <a:r>
              <a:rPr lang="fr-FR" dirty="0">
                <a:latin typeface="Palatino Linotype" panose="02040502050505030304" pitchFamily="18" charset="0"/>
              </a:rPr>
              <a:t> programmes qui touchent l’ensemble des Régions du Royaume, soit respectivement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67%</a:t>
            </a:r>
            <a:r>
              <a:rPr lang="fr-FR" dirty="0">
                <a:latin typeface="Palatino Linotype" panose="02040502050505030304" pitchFamily="18" charset="0"/>
              </a:rPr>
              <a:t> et </a:t>
            </a:r>
            <a:r>
              <a:rPr lang="fr-FR" b="1" dirty="0">
                <a:solidFill>
                  <a:schemeClr val="accent5"/>
                </a:solidFill>
                <a:effectLst>
                  <a:outerShdw blurRad="38100" dist="38100" dir="2700000" algn="tl">
                    <a:srgbClr val="000000">
                      <a:alpha val="43137"/>
                    </a:srgbClr>
                  </a:outerShdw>
                </a:effectLst>
                <a:latin typeface="Palatino Linotype" panose="02040502050505030304" pitchFamily="18" charset="0"/>
                <a:ea typeface="Verdana" pitchFamily="34" charset="0"/>
              </a:rPr>
              <a:t>33%</a:t>
            </a:r>
            <a:r>
              <a:rPr lang="fr-FR" dirty="0">
                <a:latin typeface="Palatino Linotype" panose="02040502050505030304" pitchFamily="18" charset="0"/>
              </a:rPr>
              <a:t>.</a:t>
            </a:r>
          </a:p>
        </p:txBody>
      </p:sp>
      <p:sp>
        <p:nvSpPr>
          <p:cNvPr id="8" name="ZoneTexte 7"/>
          <p:cNvSpPr txBox="1"/>
          <p:nvPr/>
        </p:nvSpPr>
        <p:spPr>
          <a:xfrm>
            <a:off x="559870" y="1315811"/>
            <a:ext cx="3415553" cy="369332"/>
          </a:xfrm>
          <a:prstGeom prst="rect">
            <a:avLst/>
          </a:prstGeom>
          <a:noFill/>
        </p:spPr>
        <p:txBody>
          <a:bodyPr wrap="square" rtlCol="0">
            <a:spAutoFit/>
          </a:bodyPr>
          <a:lstStyle/>
          <a:p>
            <a:pPr marL="342900" indent="-342900">
              <a:buFont typeface="+mj-lt"/>
              <a:buAutoNum type="alphaUcPeriod"/>
            </a:pPr>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Données globales - 3</a:t>
            </a:r>
          </a:p>
        </p:txBody>
      </p:sp>
      <p:pic>
        <p:nvPicPr>
          <p:cNvPr id="9" name="Image 8"/>
          <p:cNvPicPr>
            <a:picLocks noChangeAspect="1"/>
          </p:cNvPicPr>
          <p:nvPr/>
        </p:nvPicPr>
        <p:blipFill>
          <a:blip r:embed="rId2"/>
          <a:stretch>
            <a:fillRect/>
          </a:stretch>
        </p:blipFill>
        <p:spPr>
          <a:xfrm>
            <a:off x="6443904" y="1497274"/>
            <a:ext cx="5447961" cy="5347465"/>
          </a:xfrm>
          <a:prstGeom prst="rect">
            <a:avLst/>
          </a:prstGeom>
        </p:spPr>
      </p:pic>
      <p:sp>
        <p:nvSpPr>
          <p:cNvPr id="10" name="Titre 8">
            <a:extLst>
              <a:ext uri="{FF2B5EF4-FFF2-40B4-BE49-F238E27FC236}">
                <a16:creationId xmlns:a16="http://schemas.microsoft.com/office/drawing/2014/main" id="{209B507D-7D0B-8067-63C5-60C8062F09B0}"/>
              </a:ext>
            </a:extLst>
          </p:cNvPr>
          <p:cNvSpPr txBox="1">
            <a:spLocks noGrp="1"/>
          </p:cNvSpPr>
          <p:nvPr>
            <p:ph type="title"/>
          </p:nvPr>
        </p:nvSpPr>
        <p:spPr>
          <a:xfrm>
            <a:off x="4644084" y="275267"/>
            <a:ext cx="2903830"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LE BILAN</a:t>
            </a:r>
          </a:p>
        </p:txBody>
      </p:sp>
    </p:spTree>
    <p:extLst>
      <p:ext uri="{BB962C8B-B14F-4D97-AF65-F5344CB8AC3E}">
        <p14:creationId xmlns:p14="http://schemas.microsoft.com/office/powerpoint/2010/main" val="289937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75062" y="1259314"/>
            <a:ext cx="5436491" cy="38318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B. Répartition par partenaires - 1</a:t>
            </a:r>
          </a:p>
        </p:txBody>
      </p:sp>
      <p:graphicFrame>
        <p:nvGraphicFramePr>
          <p:cNvPr id="8" name="Graphique 7">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900252990"/>
              </p:ext>
            </p:extLst>
          </p:nvPr>
        </p:nvGraphicFramePr>
        <p:xfrm>
          <a:off x="1087656" y="2449445"/>
          <a:ext cx="9488330" cy="409790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re 8">
            <a:extLst>
              <a:ext uri="{FF2B5EF4-FFF2-40B4-BE49-F238E27FC236}">
                <a16:creationId xmlns:a16="http://schemas.microsoft.com/office/drawing/2014/main" id="{2CBDE439-83C3-7627-1DC0-60587BCA78BF}"/>
              </a:ext>
            </a:extLst>
          </p:cNvPr>
          <p:cNvSpPr txBox="1">
            <a:spLocks noGrp="1"/>
          </p:cNvSpPr>
          <p:nvPr>
            <p:ph type="title"/>
          </p:nvPr>
        </p:nvSpPr>
        <p:spPr>
          <a:xfrm>
            <a:off x="4644084" y="275267"/>
            <a:ext cx="2903830"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LE BILAN</a:t>
            </a:r>
          </a:p>
        </p:txBody>
      </p:sp>
    </p:spTree>
    <p:extLst>
      <p:ext uri="{BB962C8B-B14F-4D97-AF65-F5344CB8AC3E}">
        <p14:creationId xmlns:p14="http://schemas.microsoft.com/office/powerpoint/2010/main" val="137607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21643" y="1856641"/>
            <a:ext cx="11786225" cy="923330"/>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rPr>
              <a:t>Ces partenaires de coopération internationale interviennent sur l’ensemble du territoire national avec une préférence pour quatre Régions:</a:t>
            </a:r>
          </a:p>
        </p:txBody>
      </p:sp>
      <p:pic>
        <p:nvPicPr>
          <p:cNvPr id="7" name="Image 6"/>
          <p:cNvPicPr>
            <a:picLocks noChangeAspect="1"/>
          </p:cNvPicPr>
          <p:nvPr/>
        </p:nvPicPr>
        <p:blipFill>
          <a:blip r:embed="rId2"/>
          <a:stretch>
            <a:fillRect/>
          </a:stretch>
        </p:blipFill>
        <p:spPr>
          <a:xfrm>
            <a:off x="1205802" y="2779971"/>
            <a:ext cx="9596176" cy="3389715"/>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221643" y="1473459"/>
            <a:ext cx="5436491" cy="383182"/>
          </a:xfrm>
          <a:prstGeom prst="rect">
            <a:avLst/>
          </a:prstGeom>
          <a:noFill/>
        </p:spPr>
        <p:txBody>
          <a:bodyPr wrap="square" rtlCol="0">
            <a:spAutoFit/>
          </a:bodyPr>
          <a:lstStyle/>
          <a:p>
            <a:r>
              <a:rPr lang="fr-FR" b="1" i="1" dirty="0">
                <a:solidFill>
                  <a:schemeClr val="accent1">
                    <a:lumMod val="75000"/>
                  </a:schemeClr>
                </a:solidFill>
                <a:effectLst>
                  <a:outerShdw blurRad="38100" dist="38100" dir="2700000" algn="tl">
                    <a:srgbClr val="000000">
                      <a:alpha val="43137"/>
                    </a:srgbClr>
                  </a:outerShdw>
                </a:effectLst>
                <a:latin typeface="Palatino Linotype" panose="02040502050505030304" pitchFamily="18" charset="0"/>
              </a:rPr>
              <a:t>B. Répartition par partenaires - 2</a:t>
            </a:r>
          </a:p>
        </p:txBody>
      </p:sp>
      <p:sp>
        <p:nvSpPr>
          <p:cNvPr id="10" name="Titre 8">
            <a:extLst>
              <a:ext uri="{FF2B5EF4-FFF2-40B4-BE49-F238E27FC236}">
                <a16:creationId xmlns:a16="http://schemas.microsoft.com/office/drawing/2014/main" id="{2E919936-C98B-4B00-7BCF-1E21C9B28A85}"/>
              </a:ext>
            </a:extLst>
          </p:cNvPr>
          <p:cNvSpPr txBox="1">
            <a:spLocks noGrp="1"/>
          </p:cNvSpPr>
          <p:nvPr>
            <p:ph type="title"/>
          </p:nvPr>
        </p:nvSpPr>
        <p:spPr>
          <a:xfrm>
            <a:off x="4644084" y="275267"/>
            <a:ext cx="2903830"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LE BILAN</a:t>
            </a:r>
          </a:p>
        </p:txBody>
      </p:sp>
    </p:spTree>
    <p:extLst>
      <p:ext uri="{BB962C8B-B14F-4D97-AF65-F5344CB8AC3E}">
        <p14:creationId xmlns:p14="http://schemas.microsoft.com/office/powerpoint/2010/main" val="273258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07965" y="1341946"/>
            <a:ext cx="10755311" cy="369332"/>
          </a:xfrm>
          <a:prstGeom prst="rect">
            <a:avLst/>
          </a:prstGeom>
          <a:noFill/>
        </p:spPr>
        <p:txBody>
          <a:bodyPr wrap="square" rtlCol="0">
            <a:spAutoFit/>
          </a:bodyPr>
          <a:lstStyle/>
          <a:p>
            <a:r>
              <a:rPr lang="fr-FR" b="1" i="1" dirty="0">
                <a:solidFill>
                  <a:srgbClr val="C00000"/>
                </a:solidFill>
                <a:effectLst>
                  <a:outerShdw blurRad="38100" dist="38100" dir="2700000" algn="tl">
                    <a:srgbClr val="000000">
                      <a:alpha val="43137"/>
                    </a:srgbClr>
                  </a:outerShdw>
                </a:effectLst>
                <a:latin typeface="Palatino Linotype" panose="02040502050505030304" pitchFamily="18" charset="0"/>
              </a:rPr>
              <a:t>III- AUTO-ÉVALUATION DES PROGRAMMES DE COOPÉRATION INTERNATIONALE</a:t>
            </a:r>
          </a:p>
        </p:txBody>
      </p:sp>
      <p:sp>
        <p:nvSpPr>
          <p:cNvPr id="9" name="ZoneTexte 8"/>
          <p:cNvSpPr txBox="1"/>
          <p:nvPr/>
        </p:nvSpPr>
        <p:spPr>
          <a:xfrm>
            <a:off x="216595" y="1657115"/>
            <a:ext cx="11688761" cy="5078313"/>
          </a:xfrm>
          <a:prstGeom prst="rect">
            <a:avLst/>
          </a:prstGeom>
          <a:noFill/>
        </p:spPr>
        <p:txBody>
          <a:bodyPr wrap="square" rtlCol="0">
            <a:spAutoFit/>
          </a:bodyPr>
          <a:lstStyle/>
          <a:p>
            <a:pPr algn="just">
              <a:lnSpc>
                <a:spcPct val="150000"/>
              </a:lnSpc>
            </a:pPr>
            <a:r>
              <a:rPr lang="fr-FR" dirty="0">
                <a:latin typeface="Palatino Linotype" panose="02040502050505030304" pitchFamily="18" charset="0"/>
                <a:cs typeface="Times New Roman" panose="02020603050405020304" pitchFamily="18" charset="0"/>
              </a:rPr>
              <a:t>L’auto-évaluation  de ces programmes de coopération internationale par les points focaux de la DGCT  vise à mettre en lumière les éventuels écarts entre ce qui a été prévu et ce qui a été réalisé et faire émerger les éventuels besoins d’ajustements et définir les moyens pour les réaliser.</a:t>
            </a:r>
          </a:p>
          <a:p>
            <a:pPr algn="just">
              <a:lnSpc>
                <a:spcPct val="150000"/>
              </a:lnSpc>
            </a:pPr>
            <a:endParaRPr lang="fr-FR" dirty="0">
              <a:latin typeface="Palatino Linotype" panose="02040502050505030304" pitchFamily="18" charset="0"/>
            </a:endParaRPr>
          </a:p>
          <a:p>
            <a:pPr algn="just">
              <a:lnSpc>
                <a:spcPct val="150000"/>
              </a:lnSpc>
            </a:pPr>
            <a:r>
              <a:rPr lang="fr-FR" dirty="0">
                <a:latin typeface="Palatino Linotype" panose="02040502050505030304" pitchFamily="18" charset="0"/>
              </a:rPr>
              <a:t>L’objectif ultime recherché par la DGCT à travers cette évaluation est l’émergence de nouvelles générations de  programmes de coopération internationale permettant de:</a:t>
            </a:r>
          </a:p>
          <a:p>
            <a:pPr marL="285750" lvl="0" indent="-285750" algn="just">
              <a:lnSpc>
                <a:spcPct val="150000"/>
              </a:lnSpc>
              <a:buFont typeface="Wingdings" panose="05000000000000000000" pitchFamily="2" charset="2"/>
              <a:buChar char="§"/>
            </a:pPr>
            <a:r>
              <a:rPr lang="fr-FR" dirty="0">
                <a:latin typeface="Palatino Linotype" panose="02040502050505030304" pitchFamily="18" charset="0"/>
                <a:cs typeface="Times New Roman" panose="02020603050405020304" pitchFamily="18" charset="0"/>
              </a:rPr>
              <a:t>Organiser la coordination des partenaires de la coopération internationale et la cohérence des interventions,   </a:t>
            </a:r>
            <a:endParaRPr lang="en-US" dirty="0">
              <a:latin typeface="Palatino Linotype" panose="02040502050505030304" pitchFamily="18" charset="0"/>
              <a:cs typeface="Times New Roman" panose="02020603050405020304" pitchFamily="18" charset="0"/>
            </a:endParaRPr>
          </a:p>
          <a:p>
            <a:pPr marL="285750" lvl="0" indent="-285750" algn="just">
              <a:lnSpc>
                <a:spcPct val="150000"/>
              </a:lnSpc>
              <a:buFont typeface="Wingdings" panose="05000000000000000000" pitchFamily="2" charset="2"/>
              <a:buChar char="§"/>
            </a:pPr>
            <a:r>
              <a:rPr lang="fr-FR" dirty="0">
                <a:latin typeface="Palatino Linotype" panose="02040502050505030304" pitchFamily="18" charset="0"/>
                <a:cs typeface="Times New Roman" panose="02020603050405020304" pitchFamily="18" charset="0"/>
              </a:rPr>
              <a:t>Définir les échelles pertinentes pour l’expérimentation des programmes au niveau des Collectivités Territoriales, </a:t>
            </a:r>
            <a:endParaRPr lang="en-US" dirty="0">
              <a:latin typeface="Palatino Linotype" panose="02040502050505030304" pitchFamily="18" charset="0"/>
              <a:cs typeface="Times New Roman" panose="02020603050405020304" pitchFamily="18" charset="0"/>
            </a:endParaRPr>
          </a:p>
          <a:p>
            <a:pPr marL="285750" lvl="0" indent="-285750" algn="just">
              <a:lnSpc>
                <a:spcPct val="150000"/>
              </a:lnSpc>
              <a:buFont typeface="Wingdings" panose="05000000000000000000" pitchFamily="2" charset="2"/>
              <a:buChar char="§"/>
            </a:pPr>
            <a:r>
              <a:rPr lang="fr-FR" dirty="0">
                <a:latin typeface="Palatino Linotype" panose="02040502050505030304" pitchFamily="18" charset="0"/>
                <a:cs typeface="Times New Roman" panose="02020603050405020304" pitchFamily="18" charset="0"/>
              </a:rPr>
              <a:t>Appuyer la coopération décentralisée triangulaire, notamment à travers le Fonds africain d’appui à la coopération décentralisée internationale des Collectivités Territoriales, </a:t>
            </a:r>
            <a:endParaRPr lang="en-US" dirty="0">
              <a:latin typeface="Palatino Linotype" panose="02040502050505030304" pitchFamily="18" charset="0"/>
              <a:cs typeface="Times New Roman" panose="02020603050405020304" pitchFamily="18" charset="0"/>
            </a:endParaRPr>
          </a:p>
          <a:p>
            <a:pPr marL="285750" lvl="0" indent="-285750" algn="just">
              <a:lnSpc>
                <a:spcPct val="150000"/>
              </a:lnSpc>
              <a:buFont typeface="Wingdings" panose="05000000000000000000" pitchFamily="2" charset="2"/>
              <a:buChar char="§"/>
            </a:pPr>
            <a:r>
              <a:rPr lang="fr-FR" dirty="0">
                <a:latin typeface="Palatino Linotype" panose="02040502050505030304" pitchFamily="18" charset="0"/>
                <a:cs typeface="Times New Roman" panose="02020603050405020304" pitchFamily="18" charset="0"/>
              </a:rPr>
              <a:t>Mettre en place un processus régulier d’évaluation réciproque.</a:t>
            </a:r>
            <a:endParaRPr lang="en-US" dirty="0">
              <a:latin typeface="Palatino Linotype" panose="02040502050505030304" pitchFamily="18" charset="0"/>
              <a:cs typeface="Times New Roman" panose="02020603050405020304" pitchFamily="18" charset="0"/>
            </a:endParaRPr>
          </a:p>
        </p:txBody>
      </p:sp>
      <p:sp>
        <p:nvSpPr>
          <p:cNvPr id="10" name="Titre 8">
            <a:extLst>
              <a:ext uri="{FF2B5EF4-FFF2-40B4-BE49-F238E27FC236}">
                <a16:creationId xmlns:a16="http://schemas.microsoft.com/office/drawing/2014/main" id="{9F6AC9B4-9CE7-337A-F91F-EC7B96EFE12B}"/>
              </a:ext>
            </a:extLst>
          </p:cNvPr>
          <p:cNvSpPr txBox="1">
            <a:spLocks noGrp="1"/>
          </p:cNvSpPr>
          <p:nvPr>
            <p:ph type="title"/>
          </p:nvPr>
        </p:nvSpPr>
        <p:spPr>
          <a:xfrm>
            <a:off x="3636377" y="346685"/>
            <a:ext cx="4873142" cy="592503"/>
          </a:xfrm>
          <a:prstGeom prst="round2Diag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latin typeface="Times New Roman" panose="02020603050405020304" pitchFamily="18" charset="0"/>
                <a:cs typeface="Times New Roman" panose="02020603050405020304" pitchFamily="18" charset="0"/>
              </a:rPr>
              <a:t>L’AUTO-EVALUATION</a:t>
            </a:r>
          </a:p>
        </p:txBody>
      </p:sp>
    </p:spTree>
    <p:extLst>
      <p:ext uri="{BB962C8B-B14F-4D97-AF65-F5344CB8AC3E}">
        <p14:creationId xmlns:p14="http://schemas.microsoft.com/office/powerpoint/2010/main" val="1256690252"/>
      </p:ext>
    </p:extLst>
  </p:cSld>
  <p:clrMapOvr>
    <a:masterClrMapping/>
  </p:clrMapOvr>
</p:sld>
</file>

<file path=ppt/theme/theme1.xml><?xml version="1.0" encoding="utf-8"?>
<a:theme xmlns:a="http://schemas.openxmlformats.org/drawingml/2006/main" name="Conception personnalisé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15945</TotalTime>
  <Words>2171</Words>
  <Application>Microsoft Office PowerPoint</Application>
  <PresentationFormat>Grand écran</PresentationFormat>
  <Paragraphs>432</Paragraphs>
  <Slides>27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Calibri</vt:lpstr>
      <vt:lpstr>Candara</vt:lpstr>
      <vt:lpstr>Palatino Linotype</vt:lpstr>
      <vt:lpstr>Times New Roman</vt:lpstr>
      <vt:lpstr>Trebuchet MS</vt:lpstr>
      <vt:lpstr>Wingdings</vt:lpstr>
      <vt:lpstr>Conception personnalisée</vt:lpstr>
      <vt:lpstr>  LES PROGRAMMES DE COOPÉRATION INTERNATIONALE PILOTÉS PAR LA DIRECTION GÉNÉRALE DES COLLECTIVITÉS TERRITORIALES </vt:lpstr>
      <vt:lpstr>SOMMAIRE </vt:lpstr>
      <vt:lpstr>PROGRAMMES DE COOPÉRATION INTERNATIONALE PILOTÉS PAR LA DIRECTION GÉNÉRALE DES COLLECTIVITÉS TERRITORIALES</vt:lpstr>
      <vt:lpstr>LE BILAN</vt:lpstr>
      <vt:lpstr>Présentation PowerPoint</vt:lpstr>
      <vt:lpstr>LE BILAN</vt:lpstr>
      <vt:lpstr>LE BILAN</vt:lpstr>
      <vt:lpstr>LE BILAN</vt:lpstr>
      <vt:lpstr>L’AUTO-EVALUATION</vt:lpstr>
      <vt:lpstr>LE BILAN</vt:lpstr>
      <vt:lpstr>L’AUTO-EVALUATION</vt:lpstr>
      <vt:lpstr>L’AUTO-EVALUATION</vt:lpstr>
      <vt:lpstr>L’AUTO-EVALUATION</vt:lpstr>
      <vt:lpstr>L’AUTO-EVALUATION</vt:lpstr>
      <vt:lpstr>L’AUTO-EVALUATION</vt:lpstr>
      <vt:lpstr>L’AUTO-EVALUATION</vt:lpstr>
      <vt:lpstr>LES PERSPECTIVES</vt:lpstr>
      <vt:lpstr>LES PERSPECTIVES</vt:lpstr>
      <vt:lpstr>LES PERSPECTIVES</vt:lpstr>
      <vt:lpstr>LES PERSPECTIVES</vt:lpstr>
      <vt:lpstr>LES PERSPECTIVES</vt:lpstr>
      <vt:lpstr>LES PERSPECTIVES</vt:lpstr>
      <vt:lpstr>LES PERSPECTIVES</vt:lpstr>
      <vt:lpstr>LES PERSPECTIVES</vt:lpstr>
      <vt:lpstr>LES PERSPECTIVES</vt:lpstr>
      <vt:lpstr>CONCLUSION</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web type des collectivités territoriales</dc:title>
  <dc:creator>AMEUR MOSTAFA</dc:creator>
  <cp:lastModifiedBy>Mostafa AMEUR</cp:lastModifiedBy>
  <cp:revision>62</cp:revision>
  <cp:lastPrinted>2021-07-08T18:28:50Z</cp:lastPrinted>
  <dcterms:created xsi:type="dcterms:W3CDTF">2020-03-30T10:46:09Z</dcterms:created>
  <dcterms:modified xsi:type="dcterms:W3CDTF">2022-06-05T09:27:35Z</dcterms:modified>
</cp:coreProperties>
</file>