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0" r:id="rId3"/>
  </p:sldMasterIdLst>
  <p:notesMasterIdLst>
    <p:notesMasterId r:id="rId15"/>
  </p:notesMasterIdLst>
  <p:sldIdLst>
    <p:sldId id="256" r:id="rId4"/>
    <p:sldId id="1740" r:id="rId5"/>
    <p:sldId id="1749" r:id="rId6"/>
    <p:sldId id="1731" r:id="rId7"/>
    <p:sldId id="1732" r:id="rId8"/>
    <p:sldId id="1751" r:id="rId9"/>
    <p:sldId id="1739" r:id="rId10"/>
    <p:sldId id="1734" r:id="rId11"/>
    <p:sldId id="1735" r:id="rId12"/>
    <p:sldId id="1745" r:id="rId13"/>
    <p:sldId id="174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0"/>
    <p:restoredTop sz="94470"/>
  </p:normalViewPr>
  <p:slideViewPr>
    <p:cSldViewPr snapToGrid="0" snapToObjects="1">
      <p:cViewPr varScale="1">
        <p:scale>
          <a:sx n="78" d="100"/>
          <a:sy n="78" d="100"/>
        </p:scale>
        <p:origin x="42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631A0-A19F-4FD4-892B-C913509783D6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00D0-7AB5-46CD-83CB-13ABB2A18A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73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8B88C-EADE-0244-8DC7-7F6CFDC63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065B95-9123-D64A-9ABD-A83764D50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4137E7-8CA8-4640-A75D-C09697B1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6237EA-54ED-7B43-87E2-03CC23AF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7F0DC-906E-D642-A53E-5114FE7D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84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4F8C7-62E0-6D48-8674-96BA9654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400457-F10B-3941-AF02-A0C79903A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42C520-7338-134A-818F-DA1EBA62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771874-2311-C643-BBF6-28972D81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30A65-BEF2-FF43-9E7B-804AD524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3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D637A4-3BF7-774C-8E6B-6F7F8441D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F1A3A0-8C72-A548-BCAC-499BDF873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C35CAB-574B-CF46-BF84-0ACC8452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E34EA8-D33F-8643-8530-7E4141B3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7E8C83-6359-2B40-9BE5-3AB87C90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9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61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529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4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92963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0902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5880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124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6CC7C-E490-1A42-A25A-622C38E1E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8AE8E3-BF84-7B47-853A-7575BFA7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66A9B-0735-9743-B8B2-CD5D8553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5BB80A-02C6-0D49-8083-503D3BC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D940D-0539-6848-9472-8E7A91F9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3D69-7DDF-7B42-B131-A7DBF347FE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9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A3426-8F79-D34C-A88B-F244BC95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532F27-724A-5248-9FB2-51FEAAD78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766E08-DDF3-E845-99E2-195D9B6A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9A396B-38B7-CB41-9B25-133972DC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3EDF70-9E92-2140-9F0B-DB50D3E2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54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62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698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990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714455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981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2881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426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6CC7C-E490-1A42-A25A-622C38E1E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8AE8E3-BF84-7B47-853A-7575BFA7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66A9B-0735-9743-B8B2-CD5D8553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5BB80A-02C6-0D49-8083-503D3BC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D940D-0539-6848-9472-8E7A91F9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3D69-7DDF-7B42-B131-A7DBF347FE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34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88D06-EEE6-EE45-89F2-6B54B21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66CE46-0187-B540-8926-0FC3D3FB4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358569-CF24-DF46-B8D5-427B13F3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82A4DB-55EF-A044-AEB2-126624AB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136B23-D666-014A-A3B7-A5229036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24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56DD8-9510-BC4B-9E69-F5BED77F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365DAF-6CFB-8B49-9232-D31EB6E7E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ACF8AE-E207-9046-BF24-6DE067DDC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0ADBE-75DB-7A44-A7C7-A9472512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5CA72B-AD0E-2643-8A42-45F571CB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470515-3CC3-954E-B03F-D1E5C766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9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E9BF0-939B-5242-976D-61E28865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4F3BE9-2B82-CD45-BE53-F4B9FF99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7780AE-1E9E-E14D-9195-761AD7971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7CC097-B7EA-7345-B02B-431CDEB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19FCE89-87DF-7D47-BF46-C4B97926D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A3EBE5-EA1F-404C-A8D8-FB13E110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0D1CAD-556E-E24A-A64B-D7643450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F084FC-F7B1-F449-9CA7-B4DBA41F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03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27D7E-FC58-5E4A-91E3-26CF7D2D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BE2B56-9449-D343-BD1D-4550C407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30E552-85B4-2D47-B577-4EE5E34D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B78CC6-4459-E744-A0AB-F224764E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87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FA7E6B-958E-5E49-AFEA-13C2B308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AA08C3-4E84-1845-8AD4-60780079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22E0B9-558C-FB48-8509-6588EE25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86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8C062-F669-A145-8B46-24A7A941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57E75-73B3-F44A-8DF9-659A7B9A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FD684E-84CB-1547-9551-81DC1ADD6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7E0185-1D04-4B4E-91C5-FD59F09E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DE6D1E-B494-4740-B459-CAA168B0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4A01D5-9C98-2F40-9766-77E8DBB0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92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C014F-129A-E045-994B-C9816584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BD8381-C001-514A-87F6-BB509EE94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2AEF9D-EF2D-3242-AEF2-1BF20FEB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FD008F-4EFE-634D-87CE-381E6CCA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58B96C-0C1F-F642-8897-5F8E443C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F5AAE1-3111-AF49-9DE9-3AAD5DF8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81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090279-E06D-044C-9E01-7950DE21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4A0DB6-A658-5A4C-82BD-4FBF33C00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152446-0883-DF4F-B642-7ACD8EC3A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C123-E55E-C24C-85DD-F7E6DAB2A107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89E64C-5519-5545-9C26-16373A14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ED4F7C-80A8-A148-B775-1BC4B8298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53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4" y="215900"/>
            <a:ext cx="9089316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4732" y="205987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GCT - Programme d'Appui à l'amélioration de la performance des communes au  Maroc">
            <a:extLst>
              <a:ext uri="{FF2B5EF4-FFF2-40B4-BE49-F238E27FC236}">
                <a16:creationId xmlns:a16="http://schemas.microsoft.com/office/drawing/2014/main" id="{671F2915-DBDC-4B6A-B7E4-248A7A933E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63" y="221397"/>
            <a:ext cx="892498" cy="8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2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4" y="215900"/>
            <a:ext cx="9089316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4732" y="205987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GCT - Programme d'Appui à l'amélioration de la performance des communes au  Maroc">
            <a:extLst>
              <a:ext uri="{FF2B5EF4-FFF2-40B4-BE49-F238E27FC236}">
                <a16:creationId xmlns:a16="http://schemas.microsoft.com/office/drawing/2014/main" id="{671F2915-DBDC-4B6A-B7E4-248A7A933E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63" y="221397"/>
            <a:ext cx="892498" cy="8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8" r="50208" b="44137"/>
          <a:stretch/>
        </p:blipFill>
        <p:spPr>
          <a:xfrm>
            <a:off x="-50799" y="285508"/>
            <a:ext cx="12369800" cy="69303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00179" y="2516887"/>
            <a:ext cx="1046784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" sz="4400" b="1" dirty="0">
                <a:solidFill>
                  <a:srgbClr val="00206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تدبير وقوف السيارات</a:t>
            </a:r>
          </a:p>
          <a:p>
            <a:pPr algn="ctr" rtl="1">
              <a:lnSpc>
                <a:spcPct val="150000"/>
              </a:lnSpc>
            </a:pPr>
            <a:r>
              <a:rPr lang="ar" sz="4400" b="1" dirty="0">
                <a:solidFill>
                  <a:srgbClr val="00206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كرافعة لسياسة التنقلات الحضرية المتعددة الانماط</a:t>
            </a:r>
          </a:p>
        </p:txBody>
      </p:sp>
      <p:pic>
        <p:nvPicPr>
          <p:cNvPr id="6" name="Picture 2" descr="D:\Data Big Ideas\Clients\DGCT\Charte graphique\Logos\DGCT\Logo DGCT VA.jpg">
            <a:extLst>
              <a:ext uri="{FF2B5EF4-FFF2-40B4-BE49-F238E27FC236}">
                <a16:creationId xmlns:a16="http://schemas.microsoft.com/office/drawing/2014/main" id="{E2AE9F04-65B4-EA43-AD1F-64C29535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6351" y="193991"/>
            <a:ext cx="2443734" cy="1751178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DFE8F3-237D-C94F-BE85-F413C6384A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491" t="50283" r="27967" b="37051"/>
          <a:stretch/>
        </p:blipFill>
        <p:spPr>
          <a:xfrm>
            <a:off x="4754100" y="6164457"/>
            <a:ext cx="2683797" cy="4080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833" y="6484410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مديرية التنقلات الحضرية والنقل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52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37CACA9-FCCC-CE42-8CDF-AFE10CFD51EB}"/>
              </a:ext>
            </a:extLst>
          </p:cNvPr>
          <p:cNvSpPr txBox="1"/>
          <p:nvPr/>
        </p:nvSpPr>
        <p:spPr>
          <a:xfrm>
            <a:off x="1087395" y="1567275"/>
            <a:ext cx="1060066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Aft>
                <a:spcPts val="1200"/>
              </a:spcAft>
            </a:pPr>
            <a:r>
              <a:rPr lang="ar-M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لتحقيق أهداف سياسة تدبير ال</a:t>
            </a:r>
            <a:r>
              <a:rPr lang="ar" sz="2400" b="1" dirty="0">
                <a:solidFill>
                  <a:srgbClr val="00206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وقوف</a:t>
            </a:r>
            <a:r>
              <a:rPr lang="ar-M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يجب رفع التحديات التالية: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تخطيط حضري يلائم ما بين البنية الحضرية وحاجيات الساكنة والأنشطة الاقتصادية في التنقل والوقوف </a:t>
            </a:r>
          </a:p>
          <a:p>
            <a:pPr marL="342900" lvl="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تقوية عروض النقل الحضري ورفع جودته وجاذبيته مقارنة مع السيارة الفردية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اندماج شبكات النقل العمومي بين مختلف الخطوط والأنماط بالإضافة إلى اندماج التعرفة والاستثمار في مرائب المواصلة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(P+R) </a:t>
            </a:r>
            <a:endParaRPr lang="ar-M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تشجيع القطاع الخاص على الاستثمار في </a:t>
            </a:r>
            <a:r>
              <a:rPr lang="a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مواقف السيارات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تدبير</a:t>
            </a:r>
            <a:r>
              <a:rPr lang="ar" sz="2400" dirty="0">
                <a:solidFill>
                  <a:srgbClr val="00206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مواقف السيارات باستخدام الحلول الرقمية </a:t>
            </a: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التكنولوجيات الجديدة للاتصال </a:t>
            </a:r>
            <a:endParaRPr lang="ar-M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تغيير السلوك</a:t>
            </a: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</a:t>
            </a: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التواصل وتوعية المرتفقين</a:t>
            </a:r>
          </a:p>
          <a:p>
            <a:pPr marL="342900" indent="-342900"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هيكلة </a:t>
            </a:r>
            <a:r>
              <a:rPr lang="a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القطاع الغير المنظم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E4DFD0-B869-C248-A4AC-0A372F964E1C}"/>
              </a:ext>
            </a:extLst>
          </p:cNvPr>
          <p:cNvSpPr/>
          <p:nvPr/>
        </p:nvSpPr>
        <p:spPr>
          <a:xfrm>
            <a:off x="4380668" y="371849"/>
            <a:ext cx="3384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Bef>
                <a:spcPts val="1600"/>
              </a:spcBef>
              <a:spcAft>
                <a:spcPts val="1200"/>
              </a:spcAft>
            </a:pPr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ar-M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التحديات والرهانات</a:t>
            </a:r>
          </a:p>
        </p:txBody>
      </p:sp>
    </p:spTree>
    <p:extLst>
      <p:ext uri="{BB962C8B-B14F-4D97-AF65-F5344CB8AC3E}">
        <p14:creationId xmlns:p14="http://schemas.microsoft.com/office/powerpoint/2010/main" val="167220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8" r="50208" b="44137"/>
          <a:stretch/>
        </p:blipFill>
        <p:spPr>
          <a:xfrm>
            <a:off x="0" y="1383957"/>
            <a:ext cx="12060195" cy="53875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0E1D93-E889-724A-98D1-9CE31428E91D}"/>
              </a:ext>
            </a:extLst>
          </p:cNvPr>
          <p:cNvSpPr/>
          <p:nvPr/>
        </p:nvSpPr>
        <p:spPr>
          <a:xfrm>
            <a:off x="4039533" y="3326595"/>
            <a:ext cx="3708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" sz="4400" b="1" dirty="0">
                <a:latin typeface="Trebuchet MS" panose="020B0603020202020204" pitchFamily="34" charset="0"/>
              </a:rPr>
              <a:t>شكرا على إهتمامكم</a:t>
            </a:r>
            <a:endParaRPr lang="fr-FR" sz="44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3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8" r="50208" b="44137"/>
          <a:stretch/>
        </p:blipFill>
        <p:spPr>
          <a:xfrm>
            <a:off x="140779" y="380656"/>
            <a:ext cx="11910441" cy="6361891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D8A8BF6A-E6CB-304F-B709-852AA6E148B0}"/>
              </a:ext>
            </a:extLst>
          </p:cNvPr>
          <p:cNvSpPr txBox="1">
            <a:spLocks/>
          </p:cNvSpPr>
          <p:nvPr/>
        </p:nvSpPr>
        <p:spPr>
          <a:xfrm>
            <a:off x="3175685" y="3151213"/>
            <a:ext cx="7733270" cy="330141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إشكالية وقوف السيارات</a:t>
            </a:r>
          </a:p>
          <a:p>
            <a:pPr marL="457200" indent="-457200" algn="r" rtl="1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ar-M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مبادرات المديرية العامة للجماعات الترابية في هذا المجال</a:t>
            </a:r>
            <a:endParaRPr lang="a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دور التخطيط</a:t>
            </a:r>
          </a:p>
          <a:p>
            <a:pPr marL="457200" indent="-457200" algn="r" rtl="1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سياسة وقوف السيارات</a:t>
            </a:r>
            <a:endParaRPr lang="ar-M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ar-M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التحديات والرهانات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DF478E-1BAA-3742-92D8-69F54CF91A6A}"/>
              </a:ext>
            </a:extLst>
          </p:cNvPr>
          <p:cNvSpPr txBox="1"/>
          <p:nvPr/>
        </p:nvSpPr>
        <p:spPr>
          <a:xfrm>
            <a:off x="384614" y="526290"/>
            <a:ext cx="1046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تد</a:t>
            </a:r>
            <a:r>
              <a:rPr lang="ar-M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بير</a:t>
            </a:r>
            <a:r>
              <a:rPr lang="a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وقوف السيارات</a:t>
            </a:r>
          </a:p>
          <a:p>
            <a:pPr algn="ctr">
              <a:spcBef>
                <a:spcPct val="0"/>
              </a:spcBef>
            </a:pPr>
            <a:r>
              <a:rPr lang="a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كرافعة لسياسة التنقلات الحضرية المتعددة الانماط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FD71BC1-8BFA-5B45-8613-1A9BDD9D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608" y="2075541"/>
            <a:ext cx="3257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MA" altLang="fr-FR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محاور العرض</a:t>
            </a:r>
            <a:endParaRPr lang="fr-FR" altLang="fr-FR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231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36860" y="3935259"/>
            <a:ext cx="2326772" cy="71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القطاع المكلف بالتعمير وسياسة المدينة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36860" y="4711923"/>
            <a:ext cx="2326772" cy="716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شركات التنمية المحلية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36860" y="5337858"/>
            <a:ext cx="2326772" cy="71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شركات التدبير المفوض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7480" y="1591772"/>
            <a:ext cx="3657900" cy="557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المستوى الاستراتيجي</a:t>
            </a:r>
            <a:endParaRPr lang="fr-F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36860" y="3190689"/>
            <a:ext cx="2326772" cy="716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المديرية العامة </a:t>
            </a:r>
          </a:p>
          <a:p>
            <a:pPr algn="ctr"/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للجماعات الترابية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36860" y="2446119"/>
            <a:ext cx="2326772" cy="71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لجماعات / مؤسسات التعاون بين الجماعات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2936" y="1608318"/>
            <a:ext cx="3553344" cy="557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المستوى التنفيذي</a:t>
            </a:r>
            <a:endParaRPr lang="fr-F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36860" y="6031944"/>
            <a:ext cx="2326772" cy="716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القطاع غير </a:t>
            </a:r>
            <a:r>
              <a:rPr lang="ar-M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المهيكل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97480" y="2725325"/>
            <a:ext cx="3657900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M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صلاحية إحداث المرفق وطرق تدبيره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  <a:tabLst>
                <a:tab pos="265113" algn="l"/>
              </a:tabLst>
            </a:pPr>
            <a:r>
              <a:rPr lang="ar-M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إعداد استراتيجية ومخطط الوقوف</a:t>
            </a:r>
            <a:endParaRPr lang="fr-F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8650" y="2706116"/>
            <a:ext cx="3897630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 algn="r" rtl="1">
              <a:buFont typeface="Wingdings" panose="05000000000000000000" pitchFamily="2" charset="2"/>
              <a:buChar char="§"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ar-M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قرارات الشرطة الإدارية المتعلقة بتنظيم المرفق</a:t>
            </a:r>
          </a:p>
          <a:p>
            <a:r>
              <a:rPr lang="ar-M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تدبير ومراقبة المرفق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97480" y="4063233"/>
            <a:ext cx="3657900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 algn="r" rtl="1">
              <a:buFont typeface="Wingdings" panose="05000000000000000000" pitchFamily="2" charset="2"/>
              <a:buChar char="§"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ar-M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إعداد وثائق التعمير المتعلقة بالمرافق العمومية الجماعية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97480" y="3565927"/>
            <a:ext cx="3657900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MA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المواكبة والدعم القانوني والتقني والمالي؛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07918" y="4923204"/>
            <a:ext cx="3518362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 algn="r" rtl="1">
              <a:buFont typeface="Wingdings" panose="05000000000000000000" pitchFamily="2" charset="2"/>
              <a:buChar char="§"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ar-M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تدبير المرفق واستغلاله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72936" y="5525037"/>
            <a:ext cx="3553344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 algn="r" rtl="1">
              <a:buFont typeface="Wingdings" panose="05000000000000000000" pitchFamily="2" charset="2"/>
              <a:buChar char="§"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ar-M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استغلال المرفق في إطار عقود التدبير المفوض لهذا المرفق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07918" y="6379196"/>
            <a:ext cx="3518362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 algn="r" rtl="1">
              <a:buFont typeface="Wingdings" panose="05000000000000000000" pitchFamily="2" charset="2"/>
              <a:buChar char="§"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ar-M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الاستغلال العشوائي للمرفق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97480" y="4923205"/>
            <a:ext cx="3657900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 algn="r" rtl="1">
              <a:buFont typeface="Wingdings" panose="05000000000000000000" pitchFamily="2" charset="2"/>
              <a:buChar char="§"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ar-M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المساهمة في وضع استراتيجية تطوير المرفق 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oogle Shape;7263;p79">
            <a:extLst>
              <a:ext uri="{FF2B5EF4-FFF2-40B4-BE49-F238E27FC236}">
                <a16:creationId xmlns:a16="http://schemas.microsoft.com/office/drawing/2014/main" id="{0A45733C-99EB-40FB-8997-4A127C169F2D}"/>
              </a:ext>
            </a:extLst>
          </p:cNvPr>
          <p:cNvGrpSpPr/>
          <p:nvPr/>
        </p:nvGrpSpPr>
        <p:grpSpPr>
          <a:xfrm>
            <a:off x="10182453" y="1798794"/>
            <a:ext cx="536390" cy="557784"/>
            <a:chOff x="2037825" y="3254050"/>
            <a:chExt cx="296175" cy="296175"/>
          </a:xfrm>
          <a:solidFill>
            <a:schemeClr val="tx2"/>
          </a:solidFill>
        </p:grpSpPr>
        <p:sp>
          <p:nvSpPr>
            <p:cNvPr id="21" name="Google Shape;7264;p79">
              <a:extLst>
                <a:ext uri="{FF2B5EF4-FFF2-40B4-BE49-F238E27FC236}">
                  <a16:creationId xmlns:a16="http://schemas.microsoft.com/office/drawing/2014/main" id="{2B38436C-CB44-485D-908C-C8916E627A49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  <p:sp>
          <p:nvSpPr>
            <p:cNvPr id="22" name="Google Shape;7265;p79">
              <a:extLst>
                <a:ext uri="{FF2B5EF4-FFF2-40B4-BE49-F238E27FC236}">
                  <a16:creationId xmlns:a16="http://schemas.microsoft.com/office/drawing/2014/main" id="{55E8DF5E-80FC-425A-94B0-5D827E5BA18C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  <p:sp>
          <p:nvSpPr>
            <p:cNvPr id="23" name="Google Shape;7266;p79">
              <a:extLst>
                <a:ext uri="{FF2B5EF4-FFF2-40B4-BE49-F238E27FC236}">
                  <a16:creationId xmlns:a16="http://schemas.microsoft.com/office/drawing/2014/main" id="{56C84629-7199-4436-B266-6140ADA0908D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  <p:sp>
          <p:nvSpPr>
            <p:cNvPr id="24" name="Google Shape;7267;p79">
              <a:extLst>
                <a:ext uri="{FF2B5EF4-FFF2-40B4-BE49-F238E27FC236}">
                  <a16:creationId xmlns:a16="http://schemas.microsoft.com/office/drawing/2014/main" id="{28825D90-7AAF-4CFD-893A-697A386F5F63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  <p:sp>
          <p:nvSpPr>
            <p:cNvPr id="30" name="Google Shape;7268;p79">
              <a:extLst>
                <a:ext uri="{FF2B5EF4-FFF2-40B4-BE49-F238E27FC236}">
                  <a16:creationId xmlns:a16="http://schemas.microsoft.com/office/drawing/2014/main" id="{AAD5DE9B-4992-4A6D-B34C-762F65F2055E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  <p:sp>
          <p:nvSpPr>
            <p:cNvPr id="31" name="Google Shape;7269;p79">
              <a:extLst>
                <a:ext uri="{FF2B5EF4-FFF2-40B4-BE49-F238E27FC236}">
                  <a16:creationId xmlns:a16="http://schemas.microsoft.com/office/drawing/2014/main" id="{F088EED2-4573-498C-85DD-1F7190CD8CDD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52E10851-A41F-C64D-8FCB-E0788F5815EF}"/>
              </a:ext>
            </a:extLst>
          </p:cNvPr>
          <p:cNvSpPr txBox="1"/>
          <p:nvPr/>
        </p:nvSpPr>
        <p:spPr>
          <a:xfrm>
            <a:off x="2743179" y="758131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1" eaLnBrk="1" latinLnBrk="0" hangingPunct="1"/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IXIntegralsUp" pitchFamily="2" charset="2"/>
                <a:cs typeface="+mn-cs"/>
              </a:rPr>
              <a:t>المتدخلون في مرفق وقوف السياراب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78F6C3-5427-2045-8210-A9ECED064CA8}"/>
              </a:ext>
            </a:extLst>
          </p:cNvPr>
          <p:cNvSpPr/>
          <p:nvPr/>
        </p:nvSpPr>
        <p:spPr>
          <a:xfrm>
            <a:off x="3739006" y="263432"/>
            <a:ext cx="4254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r-FR" sz="3600" b="1" dirty="0">
                <a:solidFill>
                  <a:schemeClr val="bg1"/>
                </a:solidFill>
                <a:latin typeface="STIXIntegralsUp" pitchFamily="2" charset="2"/>
              </a:rPr>
              <a:t> 1 </a:t>
            </a:r>
            <a:r>
              <a:rPr lang="ar" sz="3600" b="1" dirty="0">
                <a:solidFill>
                  <a:schemeClr val="bg1"/>
                </a:solidFill>
                <a:latin typeface="STIXIntegralsUp" pitchFamily="2" charset="2"/>
              </a:rPr>
              <a:t>إشكالية</a:t>
            </a:r>
            <a:r>
              <a:rPr lang="a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a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وقوف السيارات</a:t>
            </a:r>
            <a:endParaRPr lang="fr-FR" sz="3500" b="1" dirty="0">
              <a:solidFill>
                <a:schemeClr val="bg1"/>
              </a:solidFill>
              <a:latin typeface="STIXIntegralsUp" pitchFamily="2" charset="2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653AD90-2BD4-0040-B312-4F588EBA493A}"/>
              </a:ext>
            </a:extLst>
          </p:cNvPr>
          <p:cNvSpPr txBox="1"/>
          <p:nvPr/>
        </p:nvSpPr>
        <p:spPr>
          <a:xfrm>
            <a:off x="1902941" y="2332435"/>
            <a:ext cx="6852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M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المواد 83، 77</a:t>
            </a:r>
            <a:r>
              <a:rPr lang="fr-F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M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100</a:t>
            </a:r>
            <a:r>
              <a:rPr lang="fr-F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M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 القانون التنظيمي رقم 113.14 المتعلق بالجماعات</a:t>
            </a:r>
            <a:r>
              <a:rPr lang="fr-F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88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23F3750-649B-1C40-BA10-D2658344AB09}"/>
              </a:ext>
            </a:extLst>
          </p:cNvPr>
          <p:cNvSpPr txBox="1"/>
          <p:nvPr/>
        </p:nvSpPr>
        <p:spPr>
          <a:xfrm>
            <a:off x="2777036" y="801022"/>
            <a:ext cx="6305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اختلالات سياسات وقوف السيارات</a:t>
            </a:r>
            <a:endParaRPr lang="fr-FR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3811A79-69FD-0B48-8182-91D8F58052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53" y="2744614"/>
            <a:ext cx="7002536" cy="37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538F19-C889-2440-9BDB-DB86257145F1}"/>
              </a:ext>
            </a:extLst>
          </p:cNvPr>
          <p:cNvSpPr txBox="1"/>
          <p:nvPr/>
        </p:nvSpPr>
        <p:spPr>
          <a:xfrm>
            <a:off x="142504" y="1784392"/>
            <a:ext cx="410773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442913" algn="l"/>
              </a:tabLst>
            </a:pPr>
            <a:r>
              <a:rPr lang="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نسبة ​​نمو أسطول السيارات بحوالي 5٪ سنوياً</a:t>
            </a: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442913" algn="l"/>
              </a:tabLst>
            </a:pPr>
            <a:r>
              <a:rPr lang="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لكن </a:t>
            </a:r>
            <a:r>
              <a:rPr lang="ar-M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يقابلها</a:t>
            </a:r>
            <a:r>
              <a:rPr lang="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ضعف </a:t>
            </a:r>
            <a:r>
              <a:rPr lang="ar-M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</a:t>
            </a:r>
            <a:r>
              <a:rPr lang="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التحكم في التأثيرات السلبية للسيارات :</a:t>
            </a:r>
          </a:p>
          <a:p>
            <a:pPr marL="534988" indent="-342900" algn="r" rt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442913" algn="l"/>
              </a:tabLst>
            </a:pPr>
            <a:r>
              <a:rPr lang="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مشاكل تدبير الطرقات والسير والمرور: الازدحام  ومشاكل السلامة الطرقية والتلوث  ووقوف السيارات</a:t>
            </a:r>
          </a:p>
          <a:p>
            <a:pPr marL="534988" indent="-342900" algn="r" rt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442913" algn="l"/>
              </a:tabLst>
            </a:pPr>
            <a:r>
              <a:rPr lang="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إضافة إلى ضعف تهييئات الطرقات والمجال العمومي المخصصة لمختلف أنماط التنقل : الراجلون ووسائل النقل العمومي والسيارات الخاصة وراكبي الدراجات والأشخاص ذوي الحركية المحدودة</a:t>
            </a:r>
            <a:endParaRPr lang="fr-F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73AB9B-B5CF-8944-81D8-708A7D1C978F}"/>
              </a:ext>
            </a:extLst>
          </p:cNvPr>
          <p:cNvSpPr txBox="1"/>
          <p:nvPr/>
        </p:nvSpPr>
        <p:spPr>
          <a:xfrm>
            <a:off x="4425431" y="1483806"/>
            <a:ext cx="7002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r" rtl="1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لا تزال نسبة امتلاك السيارات منخفضًة في المغرب: 80 سيارة / 1000 نسمة مقابل حوالي 590 سيارة / 1000 نسمة في اوروبا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61B46-D2A8-B041-BDD2-FE9CFB68790D}"/>
              </a:ext>
            </a:extLst>
          </p:cNvPr>
          <p:cNvSpPr/>
          <p:nvPr/>
        </p:nvSpPr>
        <p:spPr>
          <a:xfrm>
            <a:off x="3739006" y="263432"/>
            <a:ext cx="4254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r-FR" sz="3600" b="1" dirty="0">
                <a:solidFill>
                  <a:schemeClr val="bg1"/>
                </a:solidFill>
                <a:latin typeface="STIXIntegralsUp" pitchFamily="2" charset="2"/>
              </a:rPr>
              <a:t> 1 </a:t>
            </a:r>
            <a:r>
              <a:rPr lang="ar" sz="3600" b="1" dirty="0">
                <a:solidFill>
                  <a:schemeClr val="bg1"/>
                </a:solidFill>
                <a:latin typeface="STIXIntegralsUp" pitchFamily="2" charset="2"/>
              </a:rPr>
              <a:t>إشكالية</a:t>
            </a:r>
            <a:r>
              <a:rPr lang="a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a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وقوف السيارات</a:t>
            </a:r>
            <a:endParaRPr lang="fr-FR" sz="3500" b="1" dirty="0">
              <a:solidFill>
                <a:schemeClr val="bg1"/>
              </a:solidFill>
              <a:latin typeface="STIXIntegralsUp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374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F07549-05F6-334A-8C7D-4C5A06F383E3}"/>
              </a:ext>
            </a:extLst>
          </p:cNvPr>
          <p:cNvSpPr/>
          <p:nvPr/>
        </p:nvSpPr>
        <p:spPr>
          <a:xfrm>
            <a:off x="4250725" y="2931060"/>
            <a:ext cx="7530396" cy="3401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وقوف السيارات بشكل عشوائى وغير قانوني (احتلال  الأرصفة والفضاء العمومي،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a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lvl="0" indent="-342900" algn="r" rtl="1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ضعف وضوح نمط التدبير (المنظم والغير المهيكل)، مع وجود حراس بما في ذلك بالمناطق الخاضعة لأداء واجبات الركن</a:t>
            </a:r>
          </a:p>
          <a:p>
            <a:pPr marL="342900" lvl="0" indent="-342900" algn="r" rtl="1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عدم احترام القوانين والأنظمة المعمول بها</a:t>
            </a:r>
          </a:p>
          <a:p>
            <a:pPr marL="342900" lvl="0" indent="-342900" algn="r" rtl="1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ضعف نظام المراقابة والزجر يشجع على انتشار القطاع الغير المهيكل (الحراس</a:t>
            </a:r>
            <a:r>
              <a:rPr lang="ar-M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a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السترات الصفراء)</a:t>
            </a:r>
          </a:p>
          <a:p>
            <a:pPr marL="342900" indent="-342900" algn="r" rtl="1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قلة مواقف السيارات المبنية والعصرية</a:t>
            </a:r>
          </a:p>
        </p:txBody>
      </p:sp>
      <p:pic>
        <p:nvPicPr>
          <p:cNvPr id="6" name="Picture 2" descr="Gardien de voitures">
            <a:extLst>
              <a:ext uri="{FF2B5EF4-FFF2-40B4-BE49-F238E27FC236}">
                <a16:creationId xmlns:a16="http://schemas.microsoft.com/office/drawing/2014/main" id="{AC4A014A-7F86-C142-BBFD-42C395DD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10" y="3262512"/>
            <a:ext cx="2971202" cy="16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tionnement : règles et interdictions - Ornikar">
            <a:extLst>
              <a:ext uri="{FF2B5EF4-FFF2-40B4-BE49-F238E27FC236}">
                <a16:creationId xmlns:a16="http://schemas.microsoft.com/office/drawing/2014/main" id="{325AFDC7-D593-9642-9DA3-FA49E735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96" y="5084998"/>
            <a:ext cx="3150216" cy="17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C11E421-6E85-DD49-B5D9-6F467B883103}"/>
              </a:ext>
            </a:extLst>
          </p:cNvPr>
          <p:cNvSpPr txBox="1"/>
          <p:nvPr/>
        </p:nvSpPr>
        <p:spPr>
          <a:xfrm>
            <a:off x="1009896" y="1592605"/>
            <a:ext cx="1093780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وفرة عروض وقوف السيارات على حساب المجال العمومي والأنماط الأخرى للتنقل: في الدار البيضاء مثلا ، يبلغ عدد أماكن وقوف السيارات على الطرقات ضعف ما هو ملاحظ في باريس أو برشلونة</a:t>
            </a:r>
            <a:endParaRPr lang="fr-FR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8733CE-32C9-6648-9504-AD0B018CD42E}"/>
              </a:ext>
            </a:extLst>
          </p:cNvPr>
          <p:cNvSpPr txBox="1"/>
          <p:nvPr/>
        </p:nvSpPr>
        <p:spPr>
          <a:xfrm>
            <a:off x="2670161" y="801022"/>
            <a:ext cx="6305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اختلالات سياسات وقوف السيارات</a:t>
            </a:r>
            <a:endParaRPr lang="fr-FR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834BD9-3152-7742-AF7A-DFBDE40B6048}"/>
              </a:ext>
            </a:extLst>
          </p:cNvPr>
          <p:cNvSpPr/>
          <p:nvPr/>
        </p:nvSpPr>
        <p:spPr>
          <a:xfrm>
            <a:off x="3739006" y="263432"/>
            <a:ext cx="4254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r-FR" sz="3600" b="1" dirty="0">
                <a:solidFill>
                  <a:schemeClr val="bg1"/>
                </a:solidFill>
                <a:latin typeface="STIXIntegralsUp" pitchFamily="2" charset="2"/>
              </a:rPr>
              <a:t> 1 </a:t>
            </a:r>
            <a:r>
              <a:rPr lang="ar" sz="3600" b="1" dirty="0">
                <a:solidFill>
                  <a:schemeClr val="bg1"/>
                </a:solidFill>
                <a:latin typeface="STIXIntegralsUp" pitchFamily="2" charset="2"/>
              </a:rPr>
              <a:t>إشكالية</a:t>
            </a:r>
            <a:r>
              <a:rPr lang="a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a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وقوف السيارات</a:t>
            </a:r>
            <a:endParaRPr lang="fr-FR" sz="3500" b="1" dirty="0">
              <a:solidFill>
                <a:schemeClr val="bg1"/>
              </a:solidFill>
              <a:latin typeface="STIXIntegralsUp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706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C0CDF7-9CA2-4833-B7D1-34CB8EBCB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567" y="2264777"/>
            <a:ext cx="2451433" cy="35298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3947" y="254246"/>
            <a:ext cx="79480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ar-M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مبادرات المديرية العامة للجماعات الترابية في هذا المجال</a:t>
            </a:r>
            <a:endParaRPr lang="fr-F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M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مواكبة شاملة من الاستراتيجية إلى التنفيذ</a:t>
            </a:r>
            <a:endParaRPr lang="fr-F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83042" y="2834623"/>
            <a:ext cx="4035552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إعداد مشروع القانون المتعلق بالتنقلات الحضرية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83042" y="2124978"/>
            <a:ext cx="4035552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إعداد استراتيجية التنقلات الحضرية في أفق 2035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83041" y="3383383"/>
            <a:ext cx="3977640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M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توفير التمويلات اللازمة لإعداد مخططات التنقلات الحضرية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83042" y="4135229"/>
            <a:ext cx="397764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M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تمويل برامج ومشاريع التنقلات الحضرية (مواقف العربات، الترامواي، الحافلات ذات الخدمة العالية الخدمة "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BNHS</a:t>
            </a:r>
            <a:r>
              <a:rPr lang="ar-M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"، الممرات تحت أرضية "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Trémies</a:t>
            </a:r>
            <a:r>
              <a:rPr lang="ar-M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M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....)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83041" y="5425075"/>
            <a:ext cx="3977640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المساهمة في تمويل عمليات اقتناء الحافلات في إطار عقود التدبير المفوض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583041" y="6232574"/>
            <a:ext cx="397764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M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مواكبة و تأطير شركات التنمية المحلية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6027" y="2498192"/>
            <a:ext cx="4439888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§"/>
            </a:pPr>
            <a:r>
              <a:rPr lang="ar-M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توفير الأرضية المناسبة لإعمال آليات التخطيط</a:t>
            </a:r>
            <a:endParaRPr lang="fr-F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91885" y="6114660"/>
            <a:ext cx="443988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§"/>
            </a:pPr>
            <a:r>
              <a:rPr lang="ar-M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الرفع من مستوى المهنية والاحترافية في مجال تدبير مرفق وقوف العربات</a:t>
            </a:r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238039" y="1482873"/>
            <a:ext cx="89611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الأهداف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lèche : chevron 3">
            <a:extLst>
              <a:ext uri="{FF2B5EF4-FFF2-40B4-BE49-F238E27FC236}">
                <a16:creationId xmlns:a16="http://schemas.microsoft.com/office/drawing/2014/main" id="{C6392C22-987B-4C9D-8240-300813FE91D8}"/>
              </a:ext>
            </a:extLst>
          </p:cNvPr>
          <p:cNvSpPr/>
          <p:nvPr/>
        </p:nvSpPr>
        <p:spPr>
          <a:xfrm flipH="1">
            <a:off x="5067129" y="2457355"/>
            <a:ext cx="202622" cy="368019"/>
          </a:xfrm>
          <a:prstGeom prst="chevron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3A0E18A2-F2A4-41F2-A39A-FB6C2E4FA40F}"/>
              </a:ext>
            </a:extLst>
          </p:cNvPr>
          <p:cNvSpPr/>
          <p:nvPr/>
        </p:nvSpPr>
        <p:spPr>
          <a:xfrm flipH="1">
            <a:off x="5067129" y="4364375"/>
            <a:ext cx="202622" cy="368019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 : chevron 20">
            <a:extLst>
              <a:ext uri="{FF2B5EF4-FFF2-40B4-BE49-F238E27FC236}">
                <a16:creationId xmlns:a16="http://schemas.microsoft.com/office/drawing/2014/main" id="{7A7F21AF-F540-4AAF-B876-DA5A12E5C1DA}"/>
              </a:ext>
            </a:extLst>
          </p:cNvPr>
          <p:cNvSpPr/>
          <p:nvPr/>
        </p:nvSpPr>
        <p:spPr>
          <a:xfrm flipH="1">
            <a:off x="5062006" y="6217842"/>
            <a:ext cx="202622" cy="368019"/>
          </a:xfrm>
          <a:prstGeom prst="chevron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07" name="Google Shape;6829;p79">
            <a:extLst>
              <a:ext uri="{FF2B5EF4-FFF2-40B4-BE49-F238E27FC236}">
                <a16:creationId xmlns:a16="http://schemas.microsoft.com/office/drawing/2014/main" id="{F9B179A3-954E-402A-A19E-8E1B092E7433}"/>
              </a:ext>
            </a:extLst>
          </p:cNvPr>
          <p:cNvGrpSpPr/>
          <p:nvPr/>
        </p:nvGrpSpPr>
        <p:grpSpPr>
          <a:xfrm>
            <a:off x="3193219" y="1473234"/>
            <a:ext cx="433449" cy="430405"/>
            <a:chOff x="-63250675" y="3744075"/>
            <a:chExt cx="320350" cy="318100"/>
          </a:xfrm>
          <a:solidFill>
            <a:schemeClr val="bg1">
              <a:lumMod val="50000"/>
            </a:schemeClr>
          </a:solidFill>
        </p:grpSpPr>
        <p:sp>
          <p:nvSpPr>
            <p:cNvPr id="108" name="Google Shape;6830;p79">
              <a:extLst>
                <a:ext uri="{FF2B5EF4-FFF2-40B4-BE49-F238E27FC236}">
                  <a16:creationId xmlns:a16="http://schemas.microsoft.com/office/drawing/2014/main" id="{0B13DA9D-F267-4CF8-BB3D-A9E4BDABCF71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  <p:sp>
          <p:nvSpPr>
            <p:cNvPr id="109" name="Google Shape;6831;p79">
              <a:extLst>
                <a:ext uri="{FF2B5EF4-FFF2-40B4-BE49-F238E27FC236}">
                  <a16:creationId xmlns:a16="http://schemas.microsoft.com/office/drawing/2014/main" id="{88BCCF47-899B-42A3-94DF-ED0D1EC95D4C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  <p:sp>
          <p:nvSpPr>
            <p:cNvPr id="110" name="Google Shape;6832;p79">
              <a:extLst>
                <a:ext uri="{FF2B5EF4-FFF2-40B4-BE49-F238E27FC236}">
                  <a16:creationId xmlns:a16="http://schemas.microsoft.com/office/drawing/2014/main" id="{39BEDA56-80F6-482F-9CEF-E5BAEFFE7879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</p:grp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EFC27FA-DA0D-4DB9-B208-5C050753FAAE}"/>
              </a:ext>
            </a:extLst>
          </p:cNvPr>
          <p:cNvSpPr txBox="1"/>
          <p:nvPr/>
        </p:nvSpPr>
        <p:spPr>
          <a:xfrm>
            <a:off x="6873586" y="1532476"/>
            <a:ext cx="101881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المبادرات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2" name="Google Shape;7206;p79">
            <a:extLst>
              <a:ext uri="{FF2B5EF4-FFF2-40B4-BE49-F238E27FC236}">
                <a16:creationId xmlns:a16="http://schemas.microsoft.com/office/drawing/2014/main" id="{E18591B6-D066-4F82-9F3C-73467643BE86}"/>
              </a:ext>
            </a:extLst>
          </p:cNvPr>
          <p:cNvGrpSpPr/>
          <p:nvPr/>
        </p:nvGrpSpPr>
        <p:grpSpPr>
          <a:xfrm>
            <a:off x="7956863" y="1498764"/>
            <a:ext cx="411574" cy="408292"/>
            <a:chOff x="1672375" y="3982600"/>
            <a:chExt cx="297750" cy="295375"/>
          </a:xfrm>
          <a:solidFill>
            <a:schemeClr val="bg1">
              <a:lumMod val="50000"/>
            </a:schemeClr>
          </a:solidFill>
        </p:grpSpPr>
        <p:sp>
          <p:nvSpPr>
            <p:cNvPr id="113" name="Google Shape;7207;p79">
              <a:extLst>
                <a:ext uri="{FF2B5EF4-FFF2-40B4-BE49-F238E27FC236}">
                  <a16:creationId xmlns:a16="http://schemas.microsoft.com/office/drawing/2014/main" id="{8C083E6F-D24B-44F2-91E2-C8B508126A27}"/>
                </a:ext>
              </a:extLst>
            </p:cNvPr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  <p:sp>
          <p:nvSpPr>
            <p:cNvPr id="114" name="Google Shape;7208;p79">
              <a:extLst>
                <a:ext uri="{FF2B5EF4-FFF2-40B4-BE49-F238E27FC236}">
                  <a16:creationId xmlns:a16="http://schemas.microsoft.com/office/drawing/2014/main" id="{6B4303EA-2C02-476A-B161-2C256ED8D269}"/>
                </a:ext>
              </a:extLst>
            </p:cNvPr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  <p:sp>
          <p:nvSpPr>
            <p:cNvPr id="115" name="Google Shape;7209;p79">
              <a:extLst>
                <a:ext uri="{FF2B5EF4-FFF2-40B4-BE49-F238E27FC236}">
                  <a16:creationId xmlns:a16="http://schemas.microsoft.com/office/drawing/2014/main" id="{D99E78DE-DE89-46F0-A84C-B6BCCA070F0D}"/>
                </a:ext>
              </a:extLst>
            </p:cNvPr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916" tIns="106916" rIns="106916" bIns="106916" anchor="ctr" anchorCtr="0">
              <a:noAutofit/>
            </a:bodyPr>
            <a:lstStyle/>
            <a:p>
              <a:endParaRPr sz="2339"/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62CCD324-6450-6F49-B157-DDD5BAF3A11C}"/>
              </a:ext>
            </a:extLst>
          </p:cNvPr>
          <p:cNvSpPr txBox="1"/>
          <p:nvPr/>
        </p:nvSpPr>
        <p:spPr>
          <a:xfrm>
            <a:off x="160638" y="3025822"/>
            <a:ext cx="4779395" cy="262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الزيادة في نسبة التنقلات عبر وسائل النقل العمومي</a:t>
            </a:r>
          </a:p>
          <a:p>
            <a:pPr marL="285750" indent="-285750" algn="just" rt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تحسين ولوج المواطنين إلى الوظائف والخدمات</a:t>
            </a:r>
          </a:p>
          <a:p>
            <a:pPr marL="285750" indent="-285750" algn="just" rt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التحكم في الانعكاسات </a:t>
            </a:r>
            <a:r>
              <a:rPr lang="ar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السلبية لتزايد السيارات بالمدينة</a:t>
            </a:r>
          </a:p>
          <a:p>
            <a:pPr marL="285750" indent="-285750" algn="just" rt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رفع مستوى السلامة الطرقة بالخصوص للراجلين</a:t>
            </a:r>
          </a:p>
          <a:p>
            <a:pPr marL="285750" indent="-285750" algn="just" rt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التحكم في ارتفاع انبعاثات الغازات الدفيئة</a:t>
            </a:r>
          </a:p>
          <a:p>
            <a:pPr marL="285750" indent="-285750" algn="just" rt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التحكم في تكاليف التنقل عبر</a:t>
            </a:r>
            <a:r>
              <a:rPr lang="ar-MA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تخفيض اكتضاض حركة السير</a:t>
            </a:r>
            <a:endParaRPr lang="fr-FR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0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46250C9-9894-294F-A17A-F4ED9D41F630}"/>
              </a:ext>
            </a:extLst>
          </p:cNvPr>
          <p:cNvSpPr txBox="1"/>
          <p:nvPr/>
        </p:nvSpPr>
        <p:spPr>
          <a:xfrm>
            <a:off x="236229" y="2140505"/>
            <a:ext cx="1171954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6263" lvl="1" indent="-342900" algn="just" rtl="1">
              <a:spcBef>
                <a:spcPts val="600"/>
              </a:spcBef>
              <a:spcAft>
                <a:spcPts val="600"/>
              </a:spcAft>
              <a:buSzPct val="95000"/>
              <a:buFont typeface="Wingdings" pitchFamily="2" charset="2"/>
              <a:buChar char="§"/>
              <a:defRPr/>
            </a:pPr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دعم الجماعات الترابية على إنجاز مخططات التنقلات الحضرية، هذا الدعم يتم في شكل مساهمة في تمويل دراسات مخططات التنقلات </a:t>
            </a:r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الحضرية</a:t>
            </a:r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في حدود 50 </a:t>
            </a:r>
            <a:r>
              <a:rPr lang="fr-FR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%</a:t>
            </a:r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من تكلفتها</a:t>
            </a:r>
            <a:endParaRPr lang="fr-FR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76263" lvl="1" indent="-342900" algn="just" rtl="1">
              <a:spcBef>
                <a:spcPts val="600"/>
              </a:spcBef>
              <a:spcAft>
                <a:spcPts val="600"/>
              </a:spcAft>
              <a:buSzPct val="95000"/>
              <a:buFont typeface="Wingdings" pitchFamily="2" charset="2"/>
              <a:buChar char="§"/>
              <a:defRPr/>
            </a:pP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إنجاز مخططات التنقلات الحضرية باعتبارها وثائق للتخطيط وتنسيق السياسات القطاعية وملاءمة التوجهات الكبرى للنقل والتنقل مع مختلف وثائق التعمير، وكذا تحسين عروض النقل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وال</a:t>
            </a:r>
            <a:r>
              <a:rPr lang="ar" sz="2400" dirty="0">
                <a:solidFill>
                  <a:srgbClr val="00206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وقوف</a:t>
            </a: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والرفع من جودة التنقلات وسيولة حركة السير وضمان التكامل ما بين مختلف أنماط التنقل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7C98A-5A51-1F41-A6C7-3D464E18B8D0}"/>
              </a:ext>
            </a:extLst>
          </p:cNvPr>
          <p:cNvSpPr/>
          <p:nvPr/>
        </p:nvSpPr>
        <p:spPr>
          <a:xfrm>
            <a:off x="2194757" y="178607"/>
            <a:ext cx="7254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r-F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 3</a:t>
            </a:r>
            <a:r>
              <a:rPr lang="a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دور التخطيط</a:t>
            </a:r>
            <a:endParaRPr lang="fr-F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F618BE-FFBC-744E-958B-C74644FFA376}"/>
              </a:ext>
            </a:extLst>
          </p:cNvPr>
          <p:cNvSpPr txBox="1"/>
          <p:nvPr/>
        </p:nvSpPr>
        <p:spPr>
          <a:xfrm>
            <a:off x="2492829" y="801022"/>
            <a:ext cx="6305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الحاجة إلى استراتيجية تدبير متعددة الأنماط</a:t>
            </a:r>
            <a:endParaRPr lang="fr-FR" sz="2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1AD68DB-52D6-764B-8845-B2E26F534CFD}"/>
              </a:ext>
            </a:extLst>
          </p:cNvPr>
          <p:cNvGrpSpPr/>
          <p:nvPr/>
        </p:nvGrpSpPr>
        <p:grpSpPr>
          <a:xfrm>
            <a:off x="236228" y="4022458"/>
            <a:ext cx="5142322" cy="2483387"/>
            <a:chOff x="392148" y="1850862"/>
            <a:chExt cx="6207265" cy="2630641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2A9BE6BD-440E-4A49-B22E-FF8F3F8157F6}"/>
                </a:ext>
              </a:extLst>
            </p:cNvPr>
            <p:cNvGrpSpPr/>
            <p:nvPr/>
          </p:nvGrpSpPr>
          <p:grpSpPr>
            <a:xfrm>
              <a:off x="392148" y="1850862"/>
              <a:ext cx="6207265" cy="2630641"/>
              <a:chOff x="392148" y="2031561"/>
              <a:chExt cx="6207265" cy="263064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1E8A46-93B6-314B-AC0E-974C4BE96D01}"/>
                  </a:ext>
                </a:extLst>
              </p:cNvPr>
              <p:cNvSpPr/>
              <p:nvPr/>
            </p:nvSpPr>
            <p:spPr>
              <a:xfrm>
                <a:off x="392148" y="2031561"/>
                <a:ext cx="6207265" cy="2630641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588" b="-1547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F597921-0599-3741-A0F5-E12D5DD8444F}"/>
                  </a:ext>
                </a:extLst>
              </p:cNvPr>
              <p:cNvSpPr/>
              <p:nvPr/>
            </p:nvSpPr>
            <p:spPr>
              <a:xfrm>
                <a:off x="574865" y="3642360"/>
                <a:ext cx="868242" cy="39115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DZ" sz="1600" b="1" dirty="0"/>
                  <a:t>النقطة ا</a:t>
                </a:r>
                <a:endParaRPr lang="fr-FR" sz="1600" b="1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02A47F5-7EF1-7947-90F2-ED1BC39FCCBE}"/>
                  </a:ext>
                </a:extLst>
              </p:cNvPr>
              <p:cNvSpPr/>
              <p:nvPr/>
            </p:nvSpPr>
            <p:spPr>
              <a:xfrm>
                <a:off x="5158761" y="3647272"/>
                <a:ext cx="1216946" cy="39115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DZ" sz="1600" b="1" dirty="0"/>
                  <a:t>النقطة ب</a:t>
                </a:r>
                <a:endParaRPr lang="fr-FR" sz="1600" b="1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74DEA8-5D44-1742-8A81-89F10427B8A2}"/>
                </a:ext>
              </a:extLst>
            </p:cNvPr>
            <p:cNvSpPr/>
            <p:nvPr/>
          </p:nvSpPr>
          <p:spPr>
            <a:xfrm>
              <a:off x="1988256" y="2936049"/>
              <a:ext cx="1982784" cy="36408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600" b="1" dirty="0">
                  <a:solidFill>
                    <a:schemeClr val="bg1"/>
                  </a:solidFill>
                </a:rPr>
                <a:t>الاستراتيجية متعددة الانماط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647C45D7-E9BD-3841-A4BC-59F78BAC6020}"/>
              </a:ext>
            </a:extLst>
          </p:cNvPr>
          <p:cNvSpPr txBox="1"/>
          <p:nvPr/>
        </p:nvSpPr>
        <p:spPr>
          <a:xfrm>
            <a:off x="5851534" y="4403142"/>
            <a:ext cx="610423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6263" lvl="1" indent="-342900" algn="just" rtl="1">
              <a:spcBef>
                <a:spcPts val="600"/>
              </a:spcBef>
              <a:spcAft>
                <a:spcPts val="600"/>
              </a:spcAft>
              <a:buSzPct val="95000"/>
              <a:buFont typeface="Wingdings" pitchFamily="2" charset="2"/>
              <a:buChar char="§"/>
              <a:defRPr/>
            </a:pP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عدة مدن تتوفر على مخطط للتنقلات الحضرية كالدار البيضاء، مراكش، وجدة، أكادير، الجديدة، طنجة، تطوان، بني ملال، الداخلة، الخميسات، القنيطرة، سطات وفاس.</a:t>
            </a:r>
            <a:endParaRPr lang="fr-M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lvl="1" indent="-342900" algn="just" rtl="1">
              <a:spcBef>
                <a:spcPts val="600"/>
              </a:spcBef>
              <a:spcAft>
                <a:spcPts val="600"/>
              </a:spcAft>
              <a:buSzPct val="95000"/>
              <a:buFont typeface="Wingdings" pitchFamily="2" charset="2"/>
              <a:buChar char="§"/>
              <a:defRPr/>
            </a:pP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كما تواصل كل من مدن مكناس وخريبكة والتجمع الحضري الرباط – سلا- </a:t>
            </a:r>
            <a:r>
              <a:rPr lang="ar-M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تمارة </a:t>
            </a: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إنجاز هذه المخططات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3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avec coin rogné 17">
            <a:extLst>
              <a:ext uri="{FF2B5EF4-FFF2-40B4-BE49-F238E27FC236}">
                <a16:creationId xmlns:a16="http://schemas.microsoft.com/office/drawing/2014/main" id="{4DEFA612-0E40-9F47-8977-6E771D0F8D2D}"/>
              </a:ext>
            </a:extLst>
          </p:cNvPr>
          <p:cNvSpPr/>
          <p:nvPr/>
        </p:nvSpPr>
        <p:spPr>
          <a:xfrm>
            <a:off x="247135" y="2224218"/>
            <a:ext cx="5534591" cy="4349578"/>
          </a:xfrm>
          <a:custGeom>
            <a:avLst/>
            <a:gdLst>
              <a:gd name="connsiteX0" fmla="*/ 0 w 4477629"/>
              <a:gd name="connsiteY0" fmla="*/ 0 h 3625926"/>
              <a:gd name="connsiteX1" fmla="*/ 3324657 w 4477629"/>
              <a:gd name="connsiteY1" fmla="*/ 0 h 3625926"/>
              <a:gd name="connsiteX2" fmla="*/ 4477629 w 4477629"/>
              <a:gd name="connsiteY2" fmla="*/ 1152972 h 3625926"/>
              <a:gd name="connsiteX3" fmla="*/ 4477629 w 4477629"/>
              <a:gd name="connsiteY3" fmla="*/ 3625926 h 3625926"/>
              <a:gd name="connsiteX4" fmla="*/ 0 w 4477629"/>
              <a:gd name="connsiteY4" fmla="*/ 3625926 h 3625926"/>
              <a:gd name="connsiteX5" fmla="*/ 0 w 4477629"/>
              <a:gd name="connsiteY5" fmla="*/ 0 h 3625926"/>
              <a:gd name="connsiteX0" fmla="*/ 0 w 4477629"/>
              <a:gd name="connsiteY0" fmla="*/ 0 h 3625926"/>
              <a:gd name="connsiteX1" fmla="*/ 3324657 w 4477629"/>
              <a:gd name="connsiteY1" fmla="*/ 0 h 3625926"/>
              <a:gd name="connsiteX2" fmla="*/ 4005189 w 4477629"/>
              <a:gd name="connsiteY2" fmla="*/ 1244412 h 3625926"/>
              <a:gd name="connsiteX3" fmla="*/ 4477629 w 4477629"/>
              <a:gd name="connsiteY3" fmla="*/ 3625926 h 3625926"/>
              <a:gd name="connsiteX4" fmla="*/ 0 w 4477629"/>
              <a:gd name="connsiteY4" fmla="*/ 3625926 h 3625926"/>
              <a:gd name="connsiteX5" fmla="*/ 0 w 4477629"/>
              <a:gd name="connsiteY5" fmla="*/ 0 h 3625926"/>
              <a:gd name="connsiteX0" fmla="*/ 0 w 4477629"/>
              <a:gd name="connsiteY0" fmla="*/ 45720 h 3671646"/>
              <a:gd name="connsiteX1" fmla="*/ 3583737 w 4477629"/>
              <a:gd name="connsiteY1" fmla="*/ 0 h 3671646"/>
              <a:gd name="connsiteX2" fmla="*/ 4005189 w 4477629"/>
              <a:gd name="connsiteY2" fmla="*/ 1290132 h 3671646"/>
              <a:gd name="connsiteX3" fmla="*/ 4477629 w 4477629"/>
              <a:gd name="connsiteY3" fmla="*/ 3671646 h 3671646"/>
              <a:gd name="connsiteX4" fmla="*/ 0 w 4477629"/>
              <a:gd name="connsiteY4" fmla="*/ 3671646 h 3671646"/>
              <a:gd name="connsiteX5" fmla="*/ 0 w 4477629"/>
              <a:gd name="connsiteY5" fmla="*/ 45720 h 3671646"/>
              <a:gd name="connsiteX0" fmla="*/ 0 w 4477629"/>
              <a:gd name="connsiteY0" fmla="*/ 45720 h 3671646"/>
              <a:gd name="connsiteX1" fmla="*/ 3583737 w 4477629"/>
              <a:gd name="connsiteY1" fmla="*/ 0 h 3671646"/>
              <a:gd name="connsiteX2" fmla="*/ 4309989 w 4477629"/>
              <a:gd name="connsiteY2" fmla="*/ 1259652 h 3671646"/>
              <a:gd name="connsiteX3" fmla="*/ 4477629 w 4477629"/>
              <a:gd name="connsiteY3" fmla="*/ 3671646 h 3671646"/>
              <a:gd name="connsiteX4" fmla="*/ 0 w 4477629"/>
              <a:gd name="connsiteY4" fmla="*/ 3671646 h 3671646"/>
              <a:gd name="connsiteX5" fmla="*/ 0 w 4477629"/>
              <a:gd name="connsiteY5" fmla="*/ 45720 h 3671646"/>
              <a:gd name="connsiteX0" fmla="*/ 0 w 4477629"/>
              <a:gd name="connsiteY0" fmla="*/ 45720 h 3671646"/>
              <a:gd name="connsiteX1" fmla="*/ 3888537 w 4477629"/>
              <a:gd name="connsiteY1" fmla="*/ 0 h 3671646"/>
              <a:gd name="connsiteX2" fmla="*/ 4309989 w 4477629"/>
              <a:gd name="connsiteY2" fmla="*/ 1259652 h 3671646"/>
              <a:gd name="connsiteX3" fmla="*/ 4477629 w 4477629"/>
              <a:gd name="connsiteY3" fmla="*/ 3671646 h 3671646"/>
              <a:gd name="connsiteX4" fmla="*/ 0 w 4477629"/>
              <a:gd name="connsiteY4" fmla="*/ 3671646 h 3671646"/>
              <a:gd name="connsiteX5" fmla="*/ 0 w 4477629"/>
              <a:gd name="connsiteY5" fmla="*/ 45720 h 3671646"/>
              <a:gd name="connsiteX0" fmla="*/ 0 w 4477629"/>
              <a:gd name="connsiteY0" fmla="*/ 0 h 3625926"/>
              <a:gd name="connsiteX1" fmla="*/ 3442050 w 4477629"/>
              <a:gd name="connsiteY1" fmla="*/ 0 h 3625926"/>
              <a:gd name="connsiteX2" fmla="*/ 4309989 w 4477629"/>
              <a:gd name="connsiteY2" fmla="*/ 1213932 h 3625926"/>
              <a:gd name="connsiteX3" fmla="*/ 4477629 w 4477629"/>
              <a:gd name="connsiteY3" fmla="*/ 3625926 h 3625926"/>
              <a:gd name="connsiteX4" fmla="*/ 0 w 4477629"/>
              <a:gd name="connsiteY4" fmla="*/ 3625926 h 3625926"/>
              <a:gd name="connsiteX5" fmla="*/ 0 w 4477629"/>
              <a:gd name="connsiteY5" fmla="*/ 0 h 3625926"/>
              <a:gd name="connsiteX0" fmla="*/ 0 w 4477629"/>
              <a:gd name="connsiteY0" fmla="*/ 0 h 3625926"/>
              <a:gd name="connsiteX1" fmla="*/ 3442050 w 4477629"/>
              <a:gd name="connsiteY1" fmla="*/ 0 h 3625926"/>
              <a:gd name="connsiteX2" fmla="*/ 4309990 w 4477629"/>
              <a:gd name="connsiteY2" fmla="*/ 1183452 h 3625926"/>
              <a:gd name="connsiteX3" fmla="*/ 4477629 w 4477629"/>
              <a:gd name="connsiteY3" fmla="*/ 3625926 h 3625926"/>
              <a:gd name="connsiteX4" fmla="*/ 0 w 4477629"/>
              <a:gd name="connsiteY4" fmla="*/ 3625926 h 3625926"/>
              <a:gd name="connsiteX5" fmla="*/ 0 w 4477629"/>
              <a:gd name="connsiteY5" fmla="*/ 0 h 3625926"/>
              <a:gd name="connsiteX0" fmla="*/ 0 w 4477629"/>
              <a:gd name="connsiteY0" fmla="*/ 106680 h 3732606"/>
              <a:gd name="connsiteX1" fmla="*/ 3901294 w 4477629"/>
              <a:gd name="connsiteY1" fmla="*/ 0 h 3732606"/>
              <a:gd name="connsiteX2" fmla="*/ 4309990 w 4477629"/>
              <a:gd name="connsiteY2" fmla="*/ 1290132 h 3732606"/>
              <a:gd name="connsiteX3" fmla="*/ 4477629 w 4477629"/>
              <a:gd name="connsiteY3" fmla="*/ 3732606 h 3732606"/>
              <a:gd name="connsiteX4" fmla="*/ 0 w 4477629"/>
              <a:gd name="connsiteY4" fmla="*/ 3732606 h 3732606"/>
              <a:gd name="connsiteX5" fmla="*/ 0 w 4477629"/>
              <a:gd name="connsiteY5" fmla="*/ 106680 h 3732606"/>
              <a:gd name="connsiteX0" fmla="*/ 0 w 4477629"/>
              <a:gd name="connsiteY0" fmla="*/ 15240 h 3641166"/>
              <a:gd name="connsiteX1" fmla="*/ 3888537 w 4477629"/>
              <a:gd name="connsiteY1" fmla="*/ 0 h 3641166"/>
              <a:gd name="connsiteX2" fmla="*/ 4309990 w 4477629"/>
              <a:gd name="connsiteY2" fmla="*/ 1198692 h 3641166"/>
              <a:gd name="connsiteX3" fmla="*/ 4477629 w 4477629"/>
              <a:gd name="connsiteY3" fmla="*/ 3641166 h 3641166"/>
              <a:gd name="connsiteX4" fmla="*/ 0 w 4477629"/>
              <a:gd name="connsiteY4" fmla="*/ 3641166 h 3641166"/>
              <a:gd name="connsiteX5" fmla="*/ 0 w 4477629"/>
              <a:gd name="connsiteY5" fmla="*/ 15240 h 3641166"/>
              <a:gd name="connsiteX0" fmla="*/ 0 w 4477629"/>
              <a:gd name="connsiteY0" fmla="*/ 0 h 3641166"/>
              <a:gd name="connsiteX1" fmla="*/ 3888537 w 4477629"/>
              <a:gd name="connsiteY1" fmla="*/ 0 h 3641166"/>
              <a:gd name="connsiteX2" fmla="*/ 4309990 w 4477629"/>
              <a:gd name="connsiteY2" fmla="*/ 1198692 h 3641166"/>
              <a:gd name="connsiteX3" fmla="*/ 4477629 w 4477629"/>
              <a:gd name="connsiteY3" fmla="*/ 3641166 h 3641166"/>
              <a:gd name="connsiteX4" fmla="*/ 0 w 4477629"/>
              <a:gd name="connsiteY4" fmla="*/ 3641166 h 3641166"/>
              <a:gd name="connsiteX5" fmla="*/ 0 w 4477629"/>
              <a:gd name="connsiteY5" fmla="*/ 0 h 364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7629" h="3641166">
                <a:moveTo>
                  <a:pt x="0" y="0"/>
                </a:moveTo>
                <a:lnTo>
                  <a:pt x="3888537" y="0"/>
                </a:lnTo>
                <a:lnTo>
                  <a:pt x="4309990" y="1198692"/>
                </a:lnTo>
                <a:lnTo>
                  <a:pt x="4477629" y="3641166"/>
                </a:lnTo>
                <a:lnTo>
                  <a:pt x="0" y="364116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9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79" r="8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A7A55F-0649-6842-A2A7-09D27D58F1CF}"/>
              </a:ext>
            </a:extLst>
          </p:cNvPr>
          <p:cNvSpPr txBox="1"/>
          <p:nvPr/>
        </p:nvSpPr>
        <p:spPr>
          <a:xfrm>
            <a:off x="5262664" y="2607683"/>
            <a:ext cx="58448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تفعيل مخططات التقلات الحضرية من خلال إنجاز مخططات السير ووقوف السيارات</a:t>
            </a: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يعد مخطط السير وركن السيارات وثيقة تخطيط تحدد التنظيم العام لحركة لحركة السير والركن من أجل :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19EE8B-2B92-9949-B274-2FCCC283C30D}"/>
              </a:ext>
            </a:extLst>
          </p:cNvPr>
          <p:cNvSpPr txBox="1"/>
          <p:nvPr/>
        </p:nvSpPr>
        <p:spPr>
          <a:xfrm>
            <a:off x="6506803" y="5721522"/>
            <a:ext cx="4316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تحسين البنية التحتية للطرقات و للمجال العمومي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BBCC55-885C-7E47-8CB4-0619CFA18328}"/>
              </a:ext>
            </a:extLst>
          </p:cNvPr>
          <p:cNvSpPr txBox="1"/>
          <p:nvPr/>
        </p:nvSpPr>
        <p:spPr>
          <a:xfrm>
            <a:off x="5571275" y="4513348"/>
            <a:ext cx="5174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توزيع أفضل ومتوازن للمجال العمومي بين مختلف أنماط التنقلات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ED4795-2B0C-F744-A273-02EAFA52E10D}"/>
              </a:ext>
            </a:extLst>
          </p:cNvPr>
          <p:cNvSpPr txBox="1"/>
          <p:nvPr/>
        </p:nvSpPr>
        <p:spPr>
          <a:xfrm>
            <a:off x="815549" y="1460214"/>
            <a:ext cx="1008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رؤية شاملة للتدبير والتنظيم المندمج للتنقلات الحضرية ومختلف الأنماط على المدى البعيد بالمدن والتجمعات الحضرية 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C901E3-5B4E-4742-AFCB-1C4FA70771E0}"/>
              </a:ext>
            </a:extLst>
          </p:cNvPr>
          <p:cNvSpPr txBox="1"/>
          <p:nvPr/>
        </p:nvSpPr>
        <p:spPr>
          <a:xfrm>
            <a:off x="2492829" y="801022"/>
            <a:ext cx="6305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الحاجة إلى استراتيجية تدبير متعددة الأنماط</a:t>
            </a:r>
            <a:endParaRPr lang="fr-FR" sz="2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61D033-82BB-8E44-B0AB-AB48C17CEEE4}"/>
              </a:ext>
            </a:extLst>
          </p:cNvPr>
          <p:cNvSpPr/>
          <p:nvPr/>
        </p:nvSpPr>
        <p:spPr>
          <a:xfrm>
            <a:off x="2194757" y="178607"/>
            <a:ext cx="7254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r-F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 3</a:t>
            </a:r>
            <a:r>
              <a:rPr lang="a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دور التخطيط</a:t>
            </a:r>
            <a:endParaRPr lang="fr-F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8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A19FA52-41A1-F64E-9498-A65441AA06B1}"/>
              </a:ext>
            </a:extLst>
          </p:cNvPr>
          <p:cNvSpPr txBox="1"/>
          <p:nvPr/>
        </p:nvSpPr>
        <p:spPr>
          <a:xfrm>
            <a:off x="5609968" y="1531985"/>
            <a:ext cx="61165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 fontAlgn="base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يتيح مخطط وقوف السيارات إمكانية تحقيق التوازن بين العرض والطلب :</a:t>
            </a:r>
          </a:p>
          <a:p>
            <a:pPr marL="936625" lvl="0" indent="-530225" algn="r" rtl="1" fontAlgn="base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a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بزيادة نسبة التناوب على أماكن الوقوف مع تقليص العرض (عدد الأماكن المعروضة للوقوف والركن)</a:t>
            </a:r>
          </a:p>
          <a:p>
            <a:pPr marL="936625" indent="-530225" algn="r" rtl="1" fontAlgn="base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واستعادة المجال العمومي لفائدة المقيمين والراجلين ووسائل النقل العمومي</a:t>
            </a:r>
            <a:r>
              <a:rPr lang="a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والانماط الصديقة للبيئة</a:t>
            </a: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r" rtl="1" fontAlgn="base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يتيح مخطط وقوف السيارات تحقيق التوازن بين وسائل النقل المختلفة:</a:t>
            </a:r>
          </a:p>
          <a:p>
            <a:pPr marL="849313" indent="-406400" algn="r" rtl="1" fontAlgn="base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إنه أداة تحويل نمطية</a:t>
            </a:r>
            <a:r>
              <a:rPr lang="ar-M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إذ يأثرعلى الطلب واختيار النمط من المنبع (من التنقل بالاعتماد على السيارة الفردية إلى التنقل عبر وسائل النقل العمومي)  </a:t>
            </a: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81397A-99FA-2E43-943D-B2D8DBE855D0}"/>
              </a:ext>
            </a:extLst>
          </p:cNvPr>
          <p:cNvSpPr/>
          <p:nvPr/>
        </p:nvSpPr>
        <p:spPr>
          <a:xfrm>
            <a:off x="3737598" y="236499"/>
            <a:ext cx="395813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r-FR" sz="3500" b="1" dirty="0">
                <a:solidFill>
                  <a:schemeClr val="bg1"/>
                </a:solidFill>
                <a:latin typeface="Trebuchet MS" panose="020B0603020202020204" pitchFamily="34" charset="0"/>
              </a:rPr>
              <a:t> 4</a:t>
            </a:r>
            <a:r>
              <a:rPr lang="ar" sz="3500" b="1" dirty="0">
                <a:solidFill>
                  <a:schemeClr val="bg1"/>
                </a:solidFill>
                <a:latin typeface="Trebuchet MS" panose="020B0603020202020204" pitchFamily="34" charset="0"/>
              </a:rPr>
              <a:t>سياسة وقوف السيارات</a:t>
            </a:r>
            <a:endParaRPr lang="fr-FR" sz="35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2D28C2-CFDB-8B4D-9605-45C44D0FFD62}"/>
              </a:ext>
            </a:extLst>
          </p:cNvPr>
          <p:cNvSpPr txBox="1"/>
          <p:nvPr/>
        </p:nvSpPr>
        <p:spPr>
          <a:xfrm>
            <a:off x="1511644" y="897094"/>
            <a:ext cx="9168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ar" altLang="fr-FR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عصرنة تدبير مواقف السيارات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4DBC4E-A6FC-324A-8505-2213FAAAFD1F}"/>
              </a:ext>
            </a:extLst>
          </p:cNvPr>
          <p:cNvSpPr txBox="1"/>
          <p:nvPr/>
        </p:nvSpPr>
        <p:spPr>
          <a:xfrm>
            <a:off x="147793" y="3394850"/>
            <a:ext cx="548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" sz="2400" b="1" dirty="0">
                <a:solidFill>
                  <a:schemeClr val="accent6">
                    <a:lumMod val="50000"/>
                  </a:schemeClr>
                </a:solidFill>
              </a:rPr>
              <a:t>العناصر الرئيسية المؤطرة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232C9CC-E437-0E47-8AD3-0234783822F3}"/>
              </a:ext>
            </a:extLst>
          </p:cNvPr>
          <p:cNvGrpSpPr/>
          <p:nvPr/>
        </p:nvGrpSpPr>
        <p:grpSpPr>
          <a:xfrm>
            <a:off x="165948" y="4094393"/>
            <a:ext cx="5314249" cy="2405926"/>
            <a:chOff x="36847" y="3961568"/>
            <a:chExt cx="5314249" cy="2405926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35A2A5B5-1273-864A-A888-1B54870AE61C}"/>
                </a:ext>
              </a:extLst>
            </p:cNvPr>
            <p:cNvGrpSpPr/>
            <p:nvPr/>
          </p:nvGrpSpPr>
          <p:grpSpPr>
            <a:xfrm>
              <a:off x="36847" y="3961568"/>
              <a:ext cx="5314249" cy="2297601"/>
              <a:chOff x="-75595" y="2119399"/>
              <a:chExt cx="5314249" cy="2297601"/>
            </a:xfrm>
          </p:grpSpPr>
          <p:sp>
            <p:nvSpPr>
              <p:cNvPr id="10" name="Triangle isocèle 5">
                <a:extLst>
                  <a:ext uri="{FF2B5EF4-FFF2-40B4-BE49-F238E27FC236}">
                    <a16:creationId xmlns:a16="http://schemas.microsoft.com/office/drawing/2014/main" id="{F27856A8-C27B-7F43-8657-319D6B67EF43}"/>
                  </a:ext>
                </a:extLst>
              </p:cNvPr>
              <p:cNvSpPr/>
              <p:nvPr/>
            </p:nvSpPr>
            <p:spPr>
              <a:xfrm>
                <a:off x="2790767" y="2178706"/>
                <a:ext cx="2447887" cy="211024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fr-FR"/>
              </a:p>
            </p:txBody>
          </p:sp>
          <p:sp>
            <p:nvSpPr>
              <p:cNvPr id="11" name="Triangle isocèle 17">
                <a:extLst>
                  <a:ext uri="{FF2B5EF4-FFF2-40B4-BE49-F238E27FC236}">
                    <a16:creationId xmlns:a16="http://schemas.microsoft.com/office/drawing/2014/main" id="{E495D30B-791E-934E-82D2-31FE2CFE09E7}"/>
                  </a:ext>
                </a:extLst>
              </p:cNvPr>
              <p:cNvSpPr/>
              <p:nvPr/>
            </p:nvSpPr>
            <p:spPr>
              <a:xfrm>
                <a:off x="-75595" y="2181203"/>
                <a:ext cx="2447887" cy="2110247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fr-FR"/>
              </a:p>
            </p:txBody>
          </p:sp>
          <p:sp>
            <p:nvSpPr>
              <p:cNvPr id="12" name="Triangle isocèle 19">
                <a:extLst>
                  <a:ext uri="{FF2B5EF4-FFF2-40B4-BE49-F238E27FC236}">
                    <a16:creationId xmlns:a16="http://schemas.microsoft.com/office/drawing/2014/main" id="{17BE4C9B-549C-4449-B82E-40D51EE9F372}"/>
                  </a:ext>
                </a:extLst>
              </p:cNvPr>
              <p:cNvSpPr/>
              <p:nvPr/>
            </p:nvSpPr>
            <p:spPr>
              <a:xfrm rot="10800000">
                <a:off x="1332694" y="2119399"/>
                <a:ext cx="2447887" cy="2110247"/>
              </a:xfrm>
              <a:prstGeom prst="triangl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DEBB6F1-51FB-4A44-96F0-9875A4BA8E89}"/>
                  </a:ext>
                </a:extLst>
              </p:cNvPr>
              <p:cNvSpPr txBox="1"/>
              <p:nvPr/>
            </p:nvSpPr>
            <p:spPr>
              <a:xfrm>
                <a:off x="3079147" y="3401337"/>
                <a:ext cx="17689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" sz="2000" b="1" dirty="0">
                    <a:solidFill>
                      <a:schemeClr val="bg1"/>
                    </a:solidFill>
                  </a:rPr>
                  <a:t>العرض المجالي لركن السيارات</a:t>
                </a:r>
                <a:br>
                  <a:rPr lang="fr-FR" sz="2000" dirty="0">
                    <a:solidFill>
                      <a:schemeClr val="bg1"/>
                    </a:solidFill>
                  </a:rPr>
                </a:br>
                <a:endParaRPr lang="fr-F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B9E1EB4-407D-9643-A16A-0A4A11D187FC}"/>
                  </a:ext>
                </a:extLst>
              </p:cNvPr>
              <p:cNvSpPr txBox="1"/>
              <p:nvPr/>
            </p:nvSpPr>
            <p:spPr>
              <a:xfrm>
                <a:off x="253263" y="3406827"/>
                <a:ext cx="17971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" sz="2000" b="1" dirty="0">
                    <a:solidFill>
                      <a:schemeClr val="bg1"/>
                    </a:solidFill>
                  </a:rPr>
                  <a:t>توزيع وتسقيف أوقات الوقوف</a:t>
                </a:r>
                <a:endParaRPr lang="fr-FR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9D5C714-90C6-FF49-BA59-5993BD82DD66}"/>
                  </a:ext>
                </a:extLst>
              </p:cNvPr>
              <p:cNvSpPr txBox="1"/>
              <p:nvPr/>
            </p:nvSpPr>
            <p:spPr>
              <a:xfrm>
                <a:off x="1673549" y="2368557"/>
                <a:ext cx="17971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br>
                  <a:rPr lang="ar" sz="2000" dirty="0"/>
                </a:br>
                <a:r>
                  <a:rPr lang="ar" sz="2000" b="1" dirty="0">
                    <a:solidFill>
                      <a:schemeClr val="bg1"/>
                    </a:solidFill>
                  </a:rPr>
                  <a:t>سياسة التعرفة</a:t>
                </a:r>
                <a:endParaRPr lang="fr-FR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riangle isocèle 13">
              <a:extLst>
                <a:ext uri="{FF2B5EF4-FFF2-40B4-BE49-F238E27FC236}">
                  <a16:creationId xmlns:a16="http://schemas.microsoft.com/office/drawing/2014/main" id="{AFC7E6B5-0D57-0244-9B46-EA6CD06458E4}"/>
                </a:ext>
              </a:extLst>
            </p:cNvPr>
            <p:cNvSpPr/>
            <p:nvPr/>
          </p:nvSpPr>
          <p:spPr>
            <a:xfrm rot="1292333">
              <a:off x="2406298" y="5250217"/>
              <a:ext cx="1296041" cy="1117277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889209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874</Words>
  <Application>Microsoft Office PowerPoint</Application>
  <PresentationFormat>Grand écran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Sakkal Majalla</vt:lpstr>
      <vt:lpstr>STIXIntegralsUp</vt:lpstr>
      <vt:lpstr>Times New Roman</vt:lpstr>
      <vt:lpstr>Trebuchet MS</vt:lpstr>
      <vt:lpstr>Wingdings</vt:lpstr>
      <vt:lpstr>Thème Office</vt:lpstr>
      <vt:lpstr>Contents Slide Master</vt:lpstr>
      <vt:lpstr>1_Contents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Mel Xia</cp:lastModifiedBy>
  <cp:revision>208</cp:revision>
  <dcterms:created xsi:type="dcterms:W3CDTF">2020-07-21T11:51:32Z</dcterms:created>
  <dcterms:modified xsi:type="dcterms:W3CDTF">2022-03-11T13:53:31Z</dcterms:modified>
</cp:coreProperties>
</file>