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  <p:sldMasterId id="2147483671" r:id="rId2"/>
    <p:sldMasterId id="2147483679" r:id="rId3"/>
  </p:sldMasterIdLst>
  <p:notesMasterIdLst>
    <p:notesMasterId r:id="rId16"/>
  </p:notesMasterIdLst>
  <p:handoutMasterIdLst>
    <p:handoutMasterId r:id="rId17"/>
  </p:handoutMasterIdLst>
  <p:sldIdLst>
    <p:sldId id="2945" r:id="rId4"/>
    <p:sldId id="352" r:id="rId5"/>
    <p:sldId id="362" r:id="rId6"/>
    <p:sldId id="363" r:id="rId7"/>
    <p:sldId id="2946" r:id="rId8"/>
    <p:sldId id="2952" r:id="rId9"/>
    <p:sldId id="2953" r:id="rId10"/>
    <p:sldId id="2951" r:id="rId11"/>
    <p:sldId id="2955" r:id="rId12"/>
    <p:sldId id="2949" r:id="rId13"/>
    <p:sldId id="2950" r:id="rId14"/>
    <p:sldId id="367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EA900"/>
    <a:srgbClr val="33CC33"/>
    <a:srgbClr val="4ADBE2"/>
    <a:srgbClr val="926E01"/>
    <a:srgbClr val="409AB6"/>
    <a:srgbClr val="FFFFCC"/>
    <a:srgbClr val="FFE471"/>
    <a:srgbClr val="2182A5"/>
    <a:srgbClr val="C0A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44" autoAdjust="0"/>
    <p:restoredTop sz="93995" autoAdjust="0"/>
  </p:normalViewPr>
  <p:slideViewPr>
    <p:cSldViewPr snapToGrid="0" snapToObjects="1">
      <p:cViewPr varScale="1">
        <p:scale>
          <a:sx n="103" d="100"/>
          <a:sy n="103" d="100"/>
        </p:scale>
        <p:origin x="138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E8DAA-B454-4B94-B089-3BE05AF390C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ED5479-1A9E-4DF1-A7A1-5EAB055F056F}">
      <dgm:prSet phldrT="[Texte]" custT="1"/>
      <dgm:spPr/>
      <dgm:t>
        <a:bodyPr/>
        <a:lstStyle/>
        <a:p>
          <a:r>
            <a:rPr lang="ar-MA" sz="4400">
              <a:latin typeface="Sakkal Majalla" panose="02000000000000000000" pitchFamily="2" charset="-78"/>
              <a:cs typeface="Sakkal Majalla" panose="02000000000000000000" pitchFamily="2" charset="-78"/>
            </a:rPr>
            <a:t>المهام</a:t>
          </a:r>
          <a:endParaRPr lang="fr-FR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431018-3DDB-4579-86E0-2CD5434E98FB}" type="parTrans" cxnId="{D6321233-ED0E-43CC-A4C2-AB1FCD4F72DC}">
      <dgm:prSet/>
      <dgm:spPr/>
      <dgm:t>
        <a:bodyPr/>
        <a:lstStyle/>
        <a:p>
          <a:endParaRPr lang="fr-FR"/>
        </a:p>
      </dgm:t>
    </dgm:pt>
    <dgm:pt modelId="{8C22006E-DA1E-4FD9-AFF5-E29A5F9FB3ED}" type="sibTrans" cxnId="{D6321233-ED0E-43CC-A4C2-AB1FCD4F72DC}">
      <dgm:prSet/>
      <dgm:spPr/>
      <dgm:t>
        <a:bodyPr/>
        <a:lstStyle/>
        <a:p>
          <a:endParaRPr lang="fr-FR"/>
        </a:p>
      </dgm:t>
    </dgm:pt>
    <dgm:pt modelId="{B940BC31-049F-4EBF-BACA-A2D62FBA17E2}">
      <dgm:prSet phldrT="[Texte]" custT="1"/>
      <dgm:spPr/>
      <dgm:t>
        <a:bodyPr/>
        <a:lstStyle/>
        <a:p>
          <a:pPr rtl="1"/>
          <a:r>
            <a:rPr lang="ar-MA" sz="2000" b="1" i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التنسيق</a:t>
          </a:r>
          <a:r>
            <a:rPr lang="ar-M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 بين مختلف الفاعلين في مجال تدبير الموارد البشرية والتكوين بالجماعات الترابية </a:t>
          </a:r>
          <a:endParaRPr lang="fr-FR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6D404D-2C39-4AF5-825C-D6812C99C4E5}" type="parTrans" cxnId="{C4971E2B-8E95-4400-9137-3E96201FD882}">
      <dgm:prSet/>
      <dgm:spPr/>
      <dgm:t>
        <a:bodyPr/>
        <a:lstStyle/>
        <a:p>
          <a:endParaRPr lang="fr-FR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9B4B0C-5D84-4CDF-8351-F9CFC2619BFD}" type="sibTrans" cxnId="{C4971E2B-8E95-4400-9137-3E96201FD882}">
      <dgm:prSet/>
      <dgm:spPr/>
      <dgm:t>
        <a:bodyPr/>
        <a:lstStyle/>
        <a:p>
          <a:endParaRPr lang="fr-FR"/>
        </a:p>
      </dgm:t>
    </dgm:pt>
    <dgm:pt modelId="{4175D556-E48E-4BCF-803B-325F9058F282}">
      <dgm:prSet phldrT="[Texte]" custT="1"/>
      <dgm:spPr/>
      <dgm:t>
        <a:bodyPr/>
        <a:lstStyle/>
        <a:p>
          <a:pPr rtl="1"/>
          <a:r>
            <a:rPr lang="ar-MA" sz="2000" b="1" i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تحديد التوجهات </a:t>
          </a:r>
          <a:r>
            <a:rPr lang="ar-M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والمحاور الاستراتيجية فيما يخص تدبير الموارد البشرية  والتكوين  بالجماعات  الترابية </a:t>
          </a:r>
          <a:endParaRPr lang="fr-FR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3264FC-8B8E-4360-82F3-AFA598B6BF84}" type="parTrans" cxnId="{A098C276-190F-479D-A9D2-14ECE678FF12}">
      <dgm:prSet/>
      <dgm:spPr/>
      <dgm:t>
        <a:bodyPr/>
        <a:lstStyle/>
        <a:p>
          <a:endParaRPr lang="fr-FR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9B05C9-5311-478B-9F48-416152694B5B}" type="sibTrans" cxnId="{A098C276-190F-479D-A9D2-14ECE678FF12}">
      <dgm:prSet/>
      <dgm:spPr/>
      <dgm:t>
        <a:bodyPr/>
        <a:lstStyle/>
        <a:p>
          <a:endParaRPr lang="fr-FR"/>
        </a:p>
      </dgm:t>
    </dgm:pt>
    <dgm:pt modelId="{44CF7F2C-0179-4396-A460-FE407F8BFC81}">
      <dgm:prSet phldrT="[Texte]" custT="1"/>
      <dgm:spPr/>
      <dgm:t>
        <a:bodyPr/>
        <a:lstStyle/>
        <a:p>
          <a:pPr algn="ctr"/>
          <a:r>
            <a:rPr lang="ar-MA" sz="2000" b="1" i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تقييم وتتبع </a:t>
          </a:r>
          <a:r>
            <a:rPr lang="ar-MA" sz="2000" b="1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البرامج المنجزة في اطار تدبير الموارد البشرية  ومنظومة  التكوين</a:t>
          </a:r>
          <a:r>
            <a:rPr lang="ar-M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  </a:t>
          </a:r>
          <a:r>
            <a:rPr lang="ar-MA" sz="2000" b="1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بالجماعات  الترابية</a:t>
          </a:r>
          <a:r>
            <a:rPr lang="ar-M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endParaRPr lang="fr-FR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2F1791-1024-40E0-B89B-F9D6C1D63020}" type="parTrans" cxnId="{99BA5FF9-479E-4A5D-A202-A69AC8CF391A}">
      <dgm:prSet/>
      <dgm:spPr/>
      <dgm:t>
        <a:bodyPr/>
        <a:lstStyle/>
        <a:p>
          <a:endParaRPr lang="fr-FR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898509-B056-4B55-A361-3CFF12A9D222}" type="sibTrans" cxnId="{99BA5FF9-479E-4A5D-A202-A69AC8CF391A}">
      <dgm:prSet/>
      <dgm:spPr/>
      <dgm:t>
        <a:bodyPr/>
        <a:lstStyle/>
        <a:p>
          <a:endParaRPr lang="fr-FR"/>
        </a:p>
      </dgm:t>
    </dgm:pt>
    <dgm:pt modelId="{5B708A74-9733-4B2F-818A-F5643101F57B}" type="pres">
      <dgm:prSet presAssocID="{D10E8DAA-B454-4B94-B089-3BE05AF390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7684115-35C8-4B54-9D3E-A832BB881935}" type="pres">
      <dgm:prSet presAssocID="{BEED5479-1A9E-4DF1-A7A1-5EAB055F056F}" presName="singleCycle" presStyleCnt="0"/>
      <dgm:spPr/>
    </dgm:pt>
    <dgm:pt modelId="{5BDE11D4-55E6-4554-95E5-7E5091EA1D9B}" type="pres">
      <dgm:prSet presAssocID="{BEED5479-1A9E-4DF1-A7A1-5EAB055F056F}" presName="singleCenter" presStyleLbl="node1" presStyleIdx="0" presStyleCnt="4" custScaleX="143912" custScaleY="75185" custLinFactNeighborX="129" custLinFactNeighborY="-53358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36B4AE11-398F-4D9C-AD08-2A868C0FC715}" type="pres">
      <dgm:prSet presAssocID="{7A6D404D-2C39-4AF5-825C-D6812C99C4E5}" presName="Name56" presStyleLbl="parChTrans1D2" presStyleIdx="0" presStyleCnt="3"/>
      <dgm:spPr/>
      <dgm:t>
        <a:bodyPr/>
        <a:lstStyle/>
        <a:p>
          <a:endParaRPr lang="fr-FR"/>
        </a:p>
      </dgm:t>
    </dgm:pt>
    <dgm:pt modelId="{D3680AAB-396C-4888-9549-E0CAEA06D6B8}" type="pres">
      <dgm:prSet presAssocID="{B940BC31-049F-4EBF-BACA-A2D62FBA17E2}" presName="text0" presStyleLbl="node1" presStyleIdx="1" presStyleCnt="4" custScaleX="260233" custScaleY="175825" custRadScaleRad="42557" custRadScaleInc="2854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2EF001-8F16-4564-A3DA-215181A09CCE}" type="pres">
      <dgm:prSet presAssocID="{AD3264FC-8B8E-4360-82F3-AFA598B6BF84}" presName="Name56" presStyleLbl="parChTrans1D2" presStyleIdx="1" presStyleCnt="3"/>
      <dgm:spPr/>
      <dgm:t>
        <a:bodyPr/>
        <a:lstStyle/>
        <a:p>
          <a:endParaRPr lang="fr-FR"/>
        </a:p>
      </dgm:t>
    </dgm:pt>
    <dgm:pt modelId="{340A3FE9-80FF-4DC3-9676-4106B8FB73DD}" type="pres">
      <dgm:prSet presAssocID="{4175D556-E48E-4BCF-803B-325F9058F282}" presName="text0" presStyleLbl="node1" presStyleIdx="2" presStyleCnt="4" custScaleX="254543" custScaleY="193355" custRadScaleRad="169455" custRadScaleInc="-620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15FC90-1E07-4E41-9E1C-A6E708A9F750}" type="pres">
      <dgm:prSet presAssocID="{F02F1791-1024-40E0-B89B-F9D6C1D63020}" presName="Name56" presStyleLbl="parChTrans1D2" presStyleIdx="2" presStyleCnt="3"/>
      <dgm:spPr/>
      <dgm:t>
        <a:bodyPr/>
        <a:lstStyle/>
        <a:p>
          <a:endParaRPr lang="fr-FR"/>
        </a:p>
      </dgm:t>
    </dgm:pt>
    <dgm:pt modelId="{5CF135CA-10C8-44B9-B5BB-F943E06C9A4B}" type="pres">
      <dgm:prSet presAssocID="{44CF7F2C-0179-4396-A460-FE407F8BFC81}" presName="text0" presStyleLbl="node1" presStyleIdx="3" presStyleCnt="4" custScaleX="252173" custScaleY="200365" custRadScaleRad="172341" custRadScaleInc="596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98C276-190F-479D-A9D2-14ECE678FF12}" srcId="{BEED5479-1A9E-4DF1-A7A1-5EAB055F056F}" destId="{4175D556-E48E-4BCF-803B-325F9058F282}" srcOrd="1" destOrd="0" parTransId="{AD3264FC-8B8E-4360-82F3-AFA598B6BF84}" sibTransId="{CB9B05C9-5311-478B-9F48-416152694B5B}"/>
    <dgm:cxn modelId="{F0D61019-B77E-41BD-9A88-1FA4A7ED2FA2}" type="presOf" srcId="{AD3264FC-8B8E-4360-82F3-AFA598B6BF84}" destId="{B52EF001-8F16-4564-A3DA-215181A09CCE}" srcOrd="0" destOrd="0" presId="urn:microsoft.com/office/officeart/2008/layout/RadialCluster"/>
    <dgm:cxn modelId="{2C20ADE7-37D0-4059-B921-64C90F7C5EA9}" type="presOf" srcId="{D10E8DAA-B454-4B94-B089-3BE05AF390C4}" destId="{5B708A74-9733-4B2F-818A-F5643101F57B}" srcOrd="0" destOrd="0" presId="urn:microsoft.com/office/officeart/2008/layout/RadialCluster"/>
    <dgm:cxn modelId="{D6321233-ED0E-43CC-A4C2-AB1FCD4F72DC}" srcId="{D10E8DAA-B454-4B94-B089-3BE05AF390C4}" destId="{BEED5479-1A9E-4DF1-A7A1-5EAB055F056F}" srcOrd="0" destOrd="0" parTransId="{B4431018-3DDB-4579-86E0-2CD5434E98FB}" sibTransId="{8C22006E-DA1E-4FD9-AFF5-E29A5F9FB3ED}"/>
    <dgm:cxn modelId="{C4971E2B-8E95-4400-9137-3E96201FD882}" srcId="{BEED5479-1A9E-4DF1-A7A1-5EAB055F056F}" destId="{B940BC31-049F-4EBF-BACA-A2D62FBA17E2}" srcOrd="0" destOrd="0" parTransId="{7A6D404D-2C39-4AF5-825C-D6812C99C4E5}" sibTransId="{3E9B4B0C-5D84-4CDF-8351-F9CFC2619BFD}"/>
    <dgm:cxn modelId="{99BA5FF9-479E-4A5D-A202-A69AC8CF391A}" srcId="{BEED5479-1A9E-4DF1-A7A1-5EAB055F056F}" destId="{44CF7F2C-0179-4396-A460-FE407F8BFC81}" srcOrd="2" destOrd="0" parTransId="{F02F1791-1024-40E0-B89B-F9D6C1D63020}" sibTransId="{41898509-B056-4B55-A361-3CFF12A9D222}"/>
    <dgm:cxn modelId="{C123C32A-467C-42FF-9BAE-21323B09E6B1}" type="presOf" srcId="{4175D556-E48E-4BCF-803B-325F9058F282}" destId="{340A3FE9-80FF-4DC3-9676-4106B8FB73DD}" srcOrd="0" destOrd="0" presId="urn:microsoft.com/office/officeart/2008/layout/RadialCluster"/>
    <dgm:cxn modelId="{32FCA31F-0FDF-4FBD-97AD-C8DF0636FCE6}" type="presOf" srcId="{F02F1791-1024-40E0-B89B-F9D6C1D63020}" destId="{BF15FC90-1E07-4E41-9E1C-A6E708A9F750}" srcOrd="0" destOrd="0" presId="urn:microsoft.com/office/officeart/2008/layout/RadialCluster"/>
    <dgm:cxn modelId="{2EEE14FD-3446-4467-94A5-B3617A2BDED7}" type="presOf" srcId="{B940BC31-049F-4EBF-BACA-A2D62FBA17E2}" destId="{D3680AAB-396C-4888-9549-E0CAEA06D6B8}" srcOrd="0" destOrd="0" presId="urn:microsoft.com/office/officeart/2008/layout/RadialCluster"/>
    <dgm:cxn modelId="{42274592-DAED-4720-9C3E-640CA5117A7C}" type="presOf" srcId="{BEED5479-1A9E-4DF1-A7A1-5EAB055F056F}" destId="{5BDE11D4-55E6-4554-95E5-7E5091EA1D9B}" srcOrd="0" destOrd="0" presId="urn:microsoft.com/office/officeart/2008/layout/RadialCluster"/>
    <dgm:cxn modelId="{872991CD-D758-4C91-8FBB-CD03BCA6398D}" type="presOf" srcId="{44CF7F2C-0179-4396-A460-FE407F8BFC81}" destId="{5CF135CA-10C8-44B9-B5BB-F943E06C9A4B}" srcOrd="0" destOrd="0" presId="urn:microsoft.com/office/officeart/2008/layout/RadialCluster"/>
    <dgm:cxn modelId="{D457BAA4-33D4-4B7C-924E-9E65D481C002}" type="presOf" srcId="{7A6D404D-2C39-4AF5-825C-D6812C99C4E5}" destId="{36B4AE11-398F-4D9C-AD08-2A868C0FC715}" srcOrd="0" destOrd="0" presId="urn:microsoft.com/office/officeart/2008/layout/RadialCluster"/>
    <dgm:cxn modelId="{59503C33-DAB5-48B3-987F-C77C3F3AB0FE}" type="presParOf" srcId="{5B708A74-9733-4B2F-818A-F5643101F57B}" destId="{07684115-35C8-4B54-9D3E-A832BB881935}" srcOrd="0" destOrd="0" presId="urn:microsoft.com/office/officeart/2008/layout/RadialCluster"/>
    <dgm:cxn modelId="{E8C01E4D-C19A-4951-8B9A-30FABD65D08C}" type="presParOf" srcId="{07684115-35C8-4B54-9D3E-A832BB881935}" destId="{5BDE11D4-55E6-4554-95E5-7E5091EA1D9B}" srcOrd="0" destOrd="0" presId="urn:microsoft.com/office/officeart/2008/layout/RadialCluster"/>
    <dgm:cxn modelId="{62B48296-3B18-4E87-9390-F2D2389ED497}" type="presParOf" srcId="{07684115-35C8-4B54-9D3E-A832BB881935}" destId="{36B4AE11-398F-4D9C-AD08-2A868C0FC715}" srcOrd="1" destOrd="0" presId="urn:microsoft.com/office/officeart/2008/layout/RadialCluster"/>
    <dgm:cxn modelId="{AC89ACB1-551C-4F61-9078-79C47B50FA24}" type="presParOf" srcId="{07684115-35C8-4B54-9D3E-A832BB881935}" destId="{D3680AAB-396C-4888-9549-E0CAEA06D6B8}" srcOrd="2" destOrd="0" presId="urn:microsoft.com/office/officeart/2008/layout/RadialCluster"/>
    <dgm:cxn modelId="{92B45BBC-0752-4CDE-B1C5-C491ED4FE2A9}" type="presParOf" srcId="{07684115-35C8-4B54-9D3E-A832BB881935}" destId="{B52EF001-8F16-4564-A3DA-215181A09CCE}" srcOrd="3" destOrd="0" presId="urn:microsoft.com/office/officeart/2008/layout/RadialCluster"/>
    <dgm:cxn modelId="{B4D8DF8E-4087-4591-BD42-3B1AA15B0B00}" type="presParOf" srcId="{07684115-35C8-4B54-9D3E-A832BB881935}" destId="{340A3FE9-80FF-4DC3-9676-4106B8FB73DD}" srcOrd="4" destOrd="0" presId="urn:microsoft.com/office/officeart/2008/layout/RadialCluster"/>
    <dgm:cxn modelId="{CA26AC4F-38CC-4C25-8FD1-A10BDE1C87F3}" type="presParOf" srcId="{07684115-35C8-4B54-9D3E-A832BB881935}" destId="{BF15FC90-1E07-4E41-9E1C-A6E708A9F750}" srcOrd="5" destOrd="0" presId="urn:microsoft.com/office/officeart/2008/layout/RadialCluster"/>
    <dgm:cxn modelId="{39B35B23-E94A-4F62-ADCC-F011D9E5A84D}" type="presParOf" srcId="{07684115-35C8-4B54-9D3E-A832BB881935}" destId="{5CF135CA-10C8-44B9-B5BB-F943E06C9A4B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B32EF-FF59-4152-AE20-71A0E681C6B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E7B9CC-437A-4F3C-8764-35EB6D9F9BC9}">
      <dgm:prSet phldrT="[Texte]" custT="1"/>
      <dgm:spPr/>
      <dgm:t>
        <a:bodyPr/>
        <a:lstStyle/>
        <a:p>
          <a:r>
            <a:rPr lang="ar-MA" sz="1600" b="1" dirty="0">
              <a:ea typeface="Calibri"/>
              <a:cs typeface="Calibri"/>
              <a:sym typeface="Josefin Sans"/>
            </a:rPr>
            <a:t>رؤساء  و ممثلين جمعيات منتخبي الجماعات الترابية </a:t>
          </a:r>
          <a:r>
            <a:rPr lang="fr-FR" sz="1600" b="1" dirty="0">
              <a:ea typeface="Calibri"/>
              <a:cs typeface="Calibri"/>
              <a:sym typeface="Josefin Sans"/>
            </a:rPr>
            <a:t>(ARM-AMPCC-AMPP)</a:t>
          </a:r>
          <a:endParaRPr lang="fr-FR" sz="1600" dirty="0"/>
        </a:p>
      </dgm:t>
    </dgm:pt>
    <dgm:pt modelId="{C73549A2-E6C4-4048-A8F7-1687508FA45F}" type="parTrans" cxnId="{079703C8-21A0-4385-B722-5024779BFB31}">
      <dgm:prSet/>
      <dgm:spPr/>
      <dgm:t>
        <a:bodyPr/>
        <a:lstStyle/>
        <a:p>
          <a:endParaRPr lang="fr-FR"/>
        </a:p>
      </dgm:t>
    </dgm:pt>
    <dgm:pt modelId="{7676514C-2CF2-4228-B84C-B1E3ABDECD98}" type="sibTrans" cxnId="{079703C8-21A0-4385-B722-5024779BFB31}">
      <dgm:prSet/>
      <dgm:spPr/>
      <dgm:t>
        <a:bodyPr/>
        <a:lstStyle/>
        <a:p>
          <a:endParaRPr lang="fr-FR"/>
        </a:p>
      </dgm:t>
    </dgm:pt>
    <dgm:pt modelId="{038BDCAA-3860-4CE3-977C-EE0FE480CCBF}">
      <dgm:prSet phldrT="[Texte]" custT="1"/>
      <dgm:spPr/>
      <dgm:t>
        <a:bodyPr/>
        <a:lstStyle/>
        <a:p>
          <a:r>
            <a:rPr lang="ar-MA" sz="1600" b="1" dirty="0">
              <a:ea typeface="Calibri"/>
              <a:cs typeface="Calibri"/>
              <a:sym typeface="Josefin Sans"/>
            </a:rPr>
            <a:t>رؤساء اللجن الجهوية للتكوين </a:t>
          </a:r>
          <a:endParaRPr lang="fr-FR" sz="1600" dirty="0"/>
        </a:p>
      </dgm:t>
    </dgm:pt>
    <dgm:pt modelId="{F1698EEC-8C7A-46F8-B9B7-76BA66169A9F}" type="parTrans" cxnId="{D0A3369B-38A6-44A9-844E-B99D5F270224}">
      <dgm:prSet/>
      <dgm:spPr/>
      <dgm:t>
        <a:bodyPr/>
        <a:lstStyle/>
        <a:p>
          <a:endParaRPr lang="fr-FR"/>
        </a:p>
      </dgm:t>
    </dgm:pt>
    <dgm:pt modelId="{42710642-1AEC-4419-82AA-9FBD2DF59C7C}" type="sibTrans" cxnId="{D0A3369B-38A6-44A9-844E-B99D5F270224}">
      <dgm:prSet/>
      <dgm:spPr/>
      <dgm:t>
        <a:bodyPr/>
        <a:lstStyle/>
        <a:p>
          <a:endParaRPr lang="fr-FR"/>
        </a:p>
      </dgm:t>
    </dgm:pt>
    <dgm:pt modelId="{929996C9-810C-454F-A6F7-35D1E49CD57D}">
      <dgm:prSet phldrT="[Texte]" custT="1"/>
      <dgm:spPr/>
      <dgm:t>
        <a:bodyPr/>
        <a:lstStyle/>
        <a:p>
          <a:r>
            <a:rPr lang="ar-MA" sz="1600" b="1" dirty="0">
              <a:ea typeface="Calibri"/>
              <a:cs typeface="Calibri"/>
              <a:sym typeface="Josefin Sans"/>
            </a:rPr>
            <a:t>مرصد المهن للجماعات الترابية </a:t>
          </a:r>
          <a:endParaRPr lang="fr-FR" sz="1600" dirty="0"/>
        </a:p>
      </dgm:t>
    </dgm:pt>
    <dgm:pt modelId="{6B0E4DE3-7617-4F21-B822-8A141CD0A8A3}" type="parTrans" cxnId="{97982800-B3D9-4C98-A90D-E032FD4B0321}">
      <dgm:prSet/>
      <dgm:spPr/>
      <dgm:t>
        <a:bodyPr/>
        <a:lstStyle/>
        <a:p>
          <a:endParaRPr lang="fr-FR"/>
        </a:p>
      </dgm:t>
    </dgm:pt>
    <dgm:pt modelId="{2BFADC42-3744-4079-A91B-8D92B576D4CF}" type="sibTrans" cxnId="{97982800-B3D9-4C98-A90D-E032FD4B0321}">
      <dgm:prSet/>
      <dgm:spPr/>
      <dgm:t>
        <a:bodyPr/>
        <a:lstStyle/>
        <a:p>
          <a:endParaRPr lang="fr-FR"/>
        </a:p>
      </dgm:t>
    </dgm:pt>
    <dgm:pt modelId="{202A91E3-EDF9-4113-A311-E2CDC3319068}">
      <dgm:prSet phldrT="[Texte]" custT="1"/>
      <dgm:spPr/>
      <dgm:t>
        <a:bodyPr/>
        <a:lstStyle/>
        <a:p>
          <a:r>
            <a:rPr lang="ar-MA" sz="1600" b="1" dirty="0">
              <a:ea typeface="Calibri"/>
              <a:cs typeface="Calibri"/>
              <a:sym typeface="Josefin Sans"/>
            </a:rPr>
            <a:t>ممثلين عن المديرية العامة للجماعات الترابية </a:t>
          </a:r>
          <a:endParaRPr lang="fr-FR" sz="1600" dirty="0"/>
        </a:p>
      </dgm:t>
    </dgm:pt>
    <dgm:pt modelId="{9C9F847C-0D84-44C7-9541-4F4186FD7F8C}" type="parTrans" cxnId="{A7C64A3C-78AB-49BD-80D2-7DDEAEBCCDEE}">
      <dgm:prSet/>
      <dgm:spPr/>
      <dgm:t>
        <a:bodyPr/>
        <a:lstStyle/>
        <a:p>
          <a:endParaRPr lang="fr-FR"/>
        </a:p>
      </dgm:t>
    </dgm:pt>
    <dgm:pt modelId="{991D15BF-7354-4FB0-803A-C80931C6D5EB}" type="sibTrans" cxnId="{A7C64A3C-78AB-49BD-80D2-7DDEAEBCCDEE}">
      <dgm:prSet/>
      <dgm:spPr/>
      <dgm:t>
        <a:bodyPr/>
        <a:lstStyle/>
        <a:p>
          <a:endParaRPr lang="fr-FR"/>
        </a:p>
      </dgm:t>
    </dgm:pt>
    <dgm:pt modelId="{9DC9A010-2480-47C3-886B-92E44A310AD0}">
      <dgm:prSet phldrT="[Texte]" custT="1"/>
      <dgm:spPr/>
      <dgm:t>
        <a:bodyPr/>
        <a:lstStyle/>
        <a:p>
          <a:r>
            <a:rPr lang="ar-MA" sz="1600" b="1" dirty="0">
              <a:ea typeface="Calibri"/>
              <a:cs typeface="Calibri"/>
              <a:sym typeface="Josefin Sans"/>
            </a:rPr>
            <a:t>ممثلين عن الكتابات العامة للشؤون الجهوية</a:t>
          </a:r>
          <a:endParaRPr lang="fr-FR" sz="1600" dirty="0"/>
        </a:p>
      </dgm:t>
    </dgm:pt>
    <dgm:pt modelId="{D5E18FD5-9547-454B-91AC-818A0C75D924}" type="parTrans" cxnId="{CBB4E704-4EF3-4D1D-9054-08E567C9772C}">
      <dgm:prSet/>
      <dgm:spPr/>
      <dgm:t>
        <a:bodyPr/>
        <a:lstStyle/>
        <a:p>
          <a:endParaRPr lang="fr-FR"/>
        </a:p>
      </dgm:t>
    </dgm:pt>
    <dgm:pt modelId="{23929437-C6B4-44F0-9EC0-82C280B2F194}" type="sibTrans" cxnId="{CBB4E704-4EF3-4D1D-9054-08E567C9772C}">
      <dgm:prSet/>
      <dgm:spPr/>
      <dgm:t>
        <a:bodyPr/>
        <a:lstStyle/>
        <a:p>
          <a:endParaRPr lang="fr-FR"/>
        </a:p>
      </dgm:t>
    </dgm:pt>
    <dgm:pt modelId="{58DE32EE-FB05-4AE0-A4C6-8CCC3F05D638}">
      <dgm:prSet phldrT="[Texte]" custT="1"/>
      <dgm:spPr/>
      <dgm:t>
        <a:bodyPr/>
        <a:lstStyle/>
        <a:p>
          <a:r>
            <a:rPr lang="ar-MA" sz="1600" b="1">
              <a:ea typeface="Calibri"/>
              <a:cs typeface="Calibri"/>
              <a:sym typeface="Josefin Sans"/>
            </a:rPr>
            <a:t>ممثلين عن الفرقاء  الاجتماعين</a:t>
          </a:r>
          <a:endParaRPr lang="fr-FR" sz="1600" dirty="0"/>
        </a:p>
      </dgm:t>
    </dgm:pt>
    <dgm:pt modelId="{C726E45B-2D68-489E-B26D-4A260CEE73BD}" type="parTrans" cxnId="{91C5AAB2-117E-42D4-AE86-65DD97845951}">
      <dgm:prSet/>
      <dgm:spPr/>
      <dgm:t>
        <a:bodyPr/>
        <a:lstStyle/>
        <a:p>
          <a:endParaRPr lang="fr-FR"/>
        </a:p>
      </dgm:t>
    </dgm:pt>
    <dgm:pt modelId="{0C5D4185-65A3-4F76-BC1F-5B06CFE8DF92}" type="sibTrans" cxnId="{91C5AAB2-117E-42D4-AE86-65DD97845951}">
      <dgm:prSet/>
      <dgm:spPr/>
      <dgm:t>
        <a:bodyPr/>
        <a:lstStyle/>
        <a:p>
          <a:endParaRPr lang="fr-FR"/>
        </a:p>
      </dgm:t>
    </dgm:pt>
    <dgm:pt modelId="{4CDA7C9A-4BB0-4187-9577-32ACF470E23E}" type="pres">
      <dgm:prSet presAssocID="{7D7B32EF-FF59-4152-AE20-71A0E681C6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18BE92-0890-47A6-9266-F892E54D8155}" type="pres">
      <dgm:prSet presAssocID="{FBE7B9CC-437A-4F3C-8764-35EB6D9F9BC9}" presName="node" presStyleLbl="node1" presStyleIdx="0" presStyleCnt="6" custScaleX="1145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5A6053-B917-402F-934E-D08430823F3D}" type="pres">
      <dgm:prSet presAssocID="{FBE7B9CC-437A-4F3C-8764-35EB6D9F9BC9}" presName="spNode" presStyleCnt="0"/>
      <dgm:spPr/>
    </dgm:pt>
    <dgm:pt modelId="{B60B52C2-DBA5-4A73-A680-442D99AE9FE7}" type="pres">
      <dgm:prSet presAssocID="{7676514C-2CF2-4228-B84C-B1E3ABDECD98}" presName="sibTrans" presStyleLbl="sibTrans1D1" presStyleIdx="0" presStyleCnt="6"/>
      <dgm:spPr/>
      <dgm:t>
        <a:bodyPr/>
        <a:lstStyle/>
        <a:p>
          <a:endParaRPr lang="fr-FR"/>
        </a:p>
      </dgm:t>
    </dgm:pt>
    <dgm:pt modelId="{87FB1F03-4609-4013-A43F-8F447CC963C7}" type="pres">
      <dgm:prSet presAssocID="{038BDCAA-3860-4CE3-977C-EE0FE480CCB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DA2FAE-11CC-4444-8A1C-F3DFC511113C}" type="pres">
      <dgm:prSet presAssocID="{038BDCAA-3860-4CE3-977C-EE0FE480CCBF}" presName="spNode" presStyleCnt="0"/>
      <dgm:spPr/>
    </dgm:pt>
    <dgm:pt modelId="{7B64C75B-B688-4206-B917-338AF5AFD36C}" type="pres">
      <dgm:prSet presAssocID="{42710642-1AEC-4419-82AA-9FBD2DF59C7C}" presName="sibTrans" presStyleLbl="sibTrans1D1" presStyleIdx="1" presStyleCnt="6"/>
      <dgm:spPr/>
      <dgm:t>
        <a:bodyPr/>
        <a:lstStyle/>
        <a:p>
          <a:endParaRPr lang="fr-FR"/>
        </a:p>
      </dgm:t>
    </dgm:pt>
    <dgm:pt modelId="{E0801B68-09DE-4B93-8952-94323F3B243F}" type="pres">
      <dgm:prSet presAssocID="{929996C9-810C-454F-A6F7-35D1E49CD57D}" presName="node" presStyleLbl="node1" presStyleIdx="2" presStyleCnt="6" custRadScaleRad="98628" custRadScaleInc="40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8699FE-1F75-4986-BE68-F580D3E5E3FC}" type="pres">
      <dgm:prSet presAssocID="{929996C9-810C-454F-A6F7-35D1E49CD57D}" presName="spNode" presStyleCnt="0"/>
      <dgm:spPr/>
    </dgm:pt>
    <dgm:pt modelId="{5DA5A27E-48F4-4837-8848-BD0CCA80E030}" type="pres">
      <dgm:prSet presAssocID="{2BFADC42-3744-4079-A91B-8D92B576D4CF}" presName="sibTrans" presStyleLbl="sibTrans1D1" presStyleIdx="2" presStyleCnt="6"/>
      <dgm:spPr/>
      <dgm:t>
        <a:bodyPr/>
        <a:lstStyle/>
        <a:p>
          <a:endParaRPr lang="fr-FR"/>
        </a:p>
      </dgm:t>
    </dgm:pt>
    <dgm:pt modelId="{FA086FBA-8BE6-4A3A-B16F-97ACEFB5C5A1}" type="pres">
      <dgm:prSet presAssocID="{9DC9A010-2480-47C3-886B-92E44A310A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E8B749-0A33-4AD8-B7EA-D423F435C83D}" type="pres">
      <dgm:prSet presAssocID="{9DC9A010-2480-47C3-886B-92E44A310AD0}" presName="spNode" presStyleCnt="0"/>
      <dgm:spPr/>
    </dgm:pt>
    <dgm:pt modelId="{9D5A45C7-CF3E-4F4C-9ECB-F637B4F64494}" type="pres">
      <dgm:prSet presAssocID="{23929437-C6B4-44F0-9EC0-82C280B2F194}" presName="sibTrans" presStyleLbl="sibTrans1D1" presStyleIdx="3" presStyleCnt="6"/>
      <dgm:spPr/>
      <dgm:t>
        <a:bodyPr/>
        <a:lstStyle/>
        <a:p>
          <a:endParaRPr lang="fr-FR"/>
        </a:p>
      </dgm:t>
    </dgm:pt>
    <dgm:pt modelId="{84D64398-5D90-45D8-96F5-70FE51E0E07E}" type="pres">
      <dgm:prSet presAssocID="{58DE32EE-FB05-4AE0-A4C6-8CCC3F05D6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4A4B75-6709-46BB-80FC-5E79F0DD8339}" type="pres">
      <dgm:prSet presAssocID="{58DE32EE-FB05-4AE0-A4C6-8CCC3F05D638}" presName="spNode" presStyleCnt="0"/>
      <dgm:spPr/>
    </dgm:pt>
    <dgm:pt modelId="{AC76EEBA-787F-484F-9318-81D8A9E4ED1E}" type="pres">
      <dgm:prSet presAssocID="{0C5D4185-65A3-4F76-BC1F-5B06CFE8DF92}" presName="sibTrans" presStyleLbl="sibTrans1D1" presStyleIdx="4" presStyleCnt="6"/>
      <dgm:spPr/>
      <dgm:t>
        <a:bodyPr/>
        <a:lstStyle/>
        <a:p>
          <a:endParaRPr lang="fr-FR"/>
        </a:p>
      </dgm:t>
    </dgm:pt>
    <dgm:pt modelId="{865E6D8E-0FBF-4AC2-8625-71CC2CD8FA65}" type="pres">
      <dgm:prSet presAssocID="{202A91E3-EDF9-4113-A311-E2CDC331906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04B801-232B-46EA-A5F5-94D67D6ADB80}" type="pres">
      <dgm:prSet presAssocID="{202A91E3-EDF9-4113-A311-E2CDC3319068}" presName="spNode" presStyleCnt="0"/>
      <dgm:spPr/>
    </dgm:pt>
    <dgm:pt modelId="{093B87F6-D0AF-4BD5-948D-D4E6DE09D06B}" type="pres">
      <dgm:prSet presAssocID="{991D15BF-7354-4FB0-803A-C80931C6D5EB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D89CCC60-0324-43EF-AEFB-796810B0263F}" type="presOf" srcId="{58DE32EE-FB05-4AE0-A4C6-8CCC3F05D638}" destId="{84D64398-5D90-45D8-96F5-70FE51E0E07E}" srcOrd="0" destOrd="0" presId="urn:microsoft.com/office/officeart/2005/8/layout/cycle6"/>
    <dgm:cxn modelId="{97982800-B3D9-4C98-A90D-E032FD4B0321}" srcId="{7D7B32EF-FF59-4152-AE20-71A0E681C6B5}" destId="{929996C9-810C-454F-A6F7-35D1E49CD57D}" srcOrd="2" destOrd="0" parTransId="{6B0E4DE3-7617-4F21-B822-8A141CD0A8A3}" sibTransId="{2BFADC42-3744-4079-A91B-8D92B576D4CF}"/>
    <dgm:cxn modelId="{168375C3-A9E2-4B1C-8885-ADC91C18E9B9}" type="presOf" srcId="{FBE7B9CC-437A-4F3C-8764-35EB6D9F9BC9}" destId="{A918BE92-0890-47A6-9266-F892E54D8155}" srcOrd="0" destOrd="0" presId="urn:microsoft.com/office/officeart/2005/8/layout/cycle6"/>
    <dgm:cxn modelId="{B8C485BD-20D6-4731-BAD5-CCCA5E83573A}" type="presOf" srcId="{038BDCAA-3860-4CE3-977C-EE0FE480CCBF}" destId="{87FB1F03-4609-4013-A43F-8F447CC963C7}" srcOrd="0" destOrd="0" presId="urn:microsoft.com/office/officeart/2005/8/layout/cycle6"/>
    <dgm:cxn modelId="{079703C8-21A0-4385-B722-5024779BFB31}" srcId="{7D7B32EF-FF59-4152-AE20-71A0E681C6B5}" destId="{FBE7B9CC-437A-4F3C-8764-35EB6D9F9BC9}" srcOrd="0" destOrd="0" parTransId="{C73549A2-E6C4-4048-A8F7-1687508FA45F}" sibTransId="{7676514C-2CF2-4228-B84C-B1E3ABDECD98}"/>
    <dgm:cxn modelId="{0D5022FA-7114-4285-A692-5A2020D12440}" type="presOf" srcId="{23929437-C6B4-44F0-9EC0-82C280B2F194}" destId="{9D5A45C7-CF3E-4F4C-9ECB-F637B4F64494}" srcOrd="0" destOrd="0" presId="urn:microsoft.com/office/officeart/2005/8/layout/cycle6"/>
    <dgm:cxn modelId="{A7C64A3C-78AB-49BD-80D2-7DDEAEBCCDEE}" srcId="{7D7B32EF-FF59-4152-AE20-71A0E681C6B5}" destId="{202A91E3-EDF9-4113-A311-E2CDC3319068}" srcOrd="5" destOrd="0" parTransId="{9C9F847C-0D84-44C7-9541-4F4186FD7F8C}" sibTransId="{991D15BF-7354-4FB0-803A-C80931C6D5EB}"/>
    <dgm:cxn modelId="{CBB4E704-4EF3-4D1D-9054-08E567C9772C}" srcId="{7D7B32EF-FF59-4152-AE20-71A0E681C6B5}" destId="{9DC9A010-2480-47C3-886B-92E44A310AD0}" srcOrd="3" destOrd="0" parTransId="{D5E18FD5-9547-454B-91AC-818A0C75D924}" sibTransId="{23929437-C6B4-44F0-9EC0-82C280B2F194}"/>
    <dgm:cxn modelId="{AAC3F490-4E1A-4489-80B9-C77BDC9C1583}" type="presOf" srcId="{7676514C-2CF2-4228-B84C-B1E3ABDECD98}" destId="{B60B52C2-DBA5-4A73-A680-442D99AE9FE7}" srcOrd="0" destOrd="0" presId="urn:microsoft.com/office/officeart/2005/8/layout/cycle6"/>
    <dgm:cxn modelId="{D0A3369B-38A6-44A9-844E-B99D5F270224}" srcId="{7D7B32EF-FF59-4152-AE20-71A0E681C6B5}" destId="{038BDCAA-3860-4CE3-977C-EE0FE480CCBF}" srcOrd="1" destOrd="0" parTransId="{F1698EEC-8C7A-46F8-B9B7-76BA66169A9F}" sibTransId="{42710642-1AEC-4419-82AA-9FBD2DF59C7C}"/>
    <dgm:cxn modelId="{031DBB5B-8C2F-4FE4-96E3-BA3BE964EC61}" type="presOf" srcId="{0C5D4185-65A3-4F76-BC1F-5B06CFE8DF92}" destId="{AC76EEBA-787F-484F-9318-81D8A9E4ED1E}" srcOrd="0" destOrd="0" presId="urn:microsoft.com/office/officeart/2005/8/layout/cycle6"/>
    <dgm:cxn modelId="{91C5AAB2-117E-42D4-AE86-65DD97845951}" srcId="{7D7B32EF-FF59-4152-AE20-71A0E681C6B5}" destId="{58DE32EE-FB05-4AE0-A4C6-8CCC3F05D638}" srcOrd="4" destOrd="0" parTransId="{C726E45B-2D68-489E-B26D-4A260CEE73BD}" sibTransId="{0C5D4185-65A3-4F76-BC1F-5B06CFE8DF92}"/>
    <dgm:cxn modelId="{92D9B7B1-CB16-44F0-9CE3-D15B5F2B7A74}" type="presOf" srcId="{42710642-1AEC-4419-82AA-9FBD2DF59C7C}" destId="{7B64C75B-B688-4206-B917-338AF5AFD36C}" srcOrd="0" destOrd="0" presId="urn:microsoft.com/office/officeart/2005/8/layout/cycle6"/>
    <dgm:cxn modelId="{336E4DC2-9ADE-45B5-9A5E-0A3E011C8B0D}" type="presOf" srcId="{7D7B32EF-FF59-4152-AE20-71A0E681C6B5}" destId="{4CDA7C9A-4BB0-4187-9577-32ACF470E23E}" srcOrd="0" destOrd="0" presId="urn:microsoft.com/office/officeart/2005/8/layout/cycle6"/>
    <dgm:cxn modelId="{B9ABEBDE-2F53-4A94-BE2D-6B179B666675}" type="presOf" srcId="{202A91E3-EDF9-4113-A311-E2CDC3319068}" destId="{865E6D8E-0FBF-4AC2-8625-71CC2CD8FA65}" srcOrd="0" destOrd="0" presId="urn:microsoft.com/office/officeart/2005/8/layout/cycle6"/>
    <dgm:cxn modelId="{00E8F13D-50A2-4F0F-AA03-DBCE991293EB}" type="presOf" srcId="{2BFADC42-3744-4079-A91B-8D92B576D4CF}" destId="{5DA5A27E-48F4-4837-8848-BD0CCA80E030}" srcOrd="0" destOrd="0" presId="urn:microsoft.com/office/officeart/2005/8/layout/cycle6"/>
    <dgm:cxn modelId="{7F347A62-C66E-42DB-ADA8-6F25942BE4F3}" type="presOf" srcId="{991D15BF-7354-4FB0-803A-C80931C6D5EB}" destId="{093B87F6-D0AF-4BD5-948D-D4E6DE09D06B}" srcOrd="0" destOrd="0" presId="urn:microsoft.com/office/officeart/2005/8/layout/cycle6"/>
    <dgm:cxn modelId="{4713F16C-287B-4F66-9A16-131565BB8CCB}" type="presOf" srcId="{929996C9-810C-454F-A6F7-35D1E49CD57D}" destId="{E0801B68-09DE-4B93-8952-94323F3B243F}" srcOrd="0" destOrd="0" presId="urn:microsoft.com/office/officeart/2005/8/layout/cycle6"/>
    <dgm:cxn modelId="{F27CCFD9-46F8-4113-8D2A-CA0CC1E94353}" type="presOf" srcId="{9DC9A010-2480-47C3-886B-92E44A310AD0}" destId="{FA086FBA-8BE6-4A3A-B16F-97ACEFB5C5A1}" srcOrd="0" destOrd="0" presId="urn:microsoft.com/office/officeart/2005/8/layout/cycle6"/>
    <dgm:cxn modelId="{D1AED5FB-BCF4-4749-9D70-D224179F80DF}" type="presParOf" srcId="{4CDA7C9A-4BB0-4187-9577-32ACF470E23E}" destId="{A918BE92-0890-47A6-9266-F892E54D8155}" srcOrd="0" destOrd="0" presId="urn:microsoft.com/office/officeart/2005/8/layout/cycle6"/>
    <dgm:cxn modelId="{1E3859F0-CDBB-47E3-BC74-1522E55B9F07}" type="presParOf" srcId="{4CDA7C9A-4BB0-4187-9577-32ACF470E23E}" destId="{395A6053-B917-402F-934E-D08430823F3D}" srcOrd="1" destOrd="0" presId="urn:microsoft.com/office/officeart/2005/8/layout/cycle6"/>
    <dgm:cxn modelId="{564FCF41-CE9F-481F-B54E-1023200D28B9}" type="presParOf" srcId="{4CDA7C9A-4BB0-4187-9577-32ACF470E23E}" destId="{B60B52C2-DBA5-4A73-A680-442D99AE9FE7}" srcOrd="2" destOrd="0" presId="urn:microsoft.com/office/officeart/2005/8/layout/cycle6"/>
    <dgm:cxn modelId="{64DF8B85-644B-4C18-AB16-666BBDA77515}" type="presParOf" srcId="{4CDA7C9A-4BB0-4187-9577-32ACF470E23E}" destId="{87FB1F03-4609-4013-A43F-8F447CC963C7}" srcOrd="3" destOrd="0" presId="urn:microsoft.com/office/officeart/2005/8/layout/cycle6"/>
    <dgm:cxn modelId="{38374ED4-C5B9-4FD5-A52E-1EF10B68D928}" type="presParOf" srcId="{4CDA7C9A-4BB0-4187-9577-32ACF470E23E}" destId="{DBDA2FAE-11CC-4444-8A1C-F3DFC511113C}" srcOrd="4" destOrd="0" presId="urn:microsoft.com/office/officeart/2005/8/layout/cycle6"/>
    <dgm:cxn modelId="{0242B907-CCF0-4D6A-8FA2-AF9DFEE86A15}" type="presParOf" srcId="{4CDA7C9A-4BB0-4187-9577-32ACF470E23E}" destId="{7B64C75B-B688-4206-B917-338AF5AFD36C}" srcOrd="5" destOrd="0" presId="urn:microsoft.com/office/officeart/2005/8/layout/cycle6"/>
    <dgm:cxn modelId="{EDE23754-F7E9-4DD4-BA63-D832F1484804}" type="presParOf" srcId="{4CDA7C9A-4BB0-4187-9577-32ACF470E23E}" destId="{E0801B68-09DE-4B93-8952-94323F3B243F}" srcOrd="6" destOrd="0" presId="urn:microsoft.com/office/officeart/2005/8/layout/cycle6"/>
    <dgm:cxn modelId="{1CE5B3D6-0E04-40EF-BF15-E20D28A4DF63}" type="presParOf" srcId="{4CDA7C9A-4BB0-4187-9577-32ACF470E23E}" destId="{DE8699FE-1F75-4986-BE68-F580D3E5E3FC}" srcOrd="7" destOrd="0" presId="urn:microsoft.com/office/officeart/2005/8/layout/cycle6"/>
    <dgm:cxn modelId="{9B8209AA-0578-40C7-BABD-20D3825D8556}" type="presParOf" srcId="{4CDA7C9A-4BB0-4187-9577-32ACF470E23E}" destId="{5DA5A27E-48F4-4837-8848-BD0CCA80E030}" srcOrd="8" destOrd="0" presId="urn:microsoft.com/office/officeart/2005/8/layout/cycle6"/>
    <dgm:cxn modelId="{AB033A99-D901-4598-BF9C-1C7247FDDF06}" type="presParOf" srcId="{4CDA7C9A-4BB0-4187-9577-32ACF470E23E}" destId="{FA086FBA-8BE6-4A3A-B16F-97ACEFB5C5A1}" srcOrd="9" destOrd="0" presId="urn:microsoft.com/office/officeart/2005/8/layout/cycle6"/>
    <dgm:cxn modelId="{C885B061-5A08-4D54-ABE5-E7859395FEBB}" type="presParOf" srcId="{4CDA7C9A-4BB0-4187-9577-32ACF470E23E}" destId="{23E8B749-0A33-4AD8-B7EA-D423F435C83D}" srcOrd="10" destOrd="0" presId="urn:microsoft.com/office/officeart/2005/8/layout/cycle6"/>
    <dgm:cxn modelId="{E564950C-AAD8-4735-888F-D47A97F83C21}" type="presParOf" srcId="{4CDA7C9A-4BB0-4187-9577-32ACF470E23E}" destId="{9D5A45C7-CF3E-4F4C-9ECB-F637B4F64494}" srcOrd="11" destOrd="0" presId="urn:microsoft.com/office/officeart/2005/8/layout/cycle6"/>
    <dgm:cxn modelId="{A85D6A48-82F8-4C5D-89C6-3399834C8BFE}" type="presParOf" srcId="{4CDA7C9A-4BB0-4187-9577-32ACF470E23E}" destId="{84D64398-5D90-45D8-96F5-70FE51E0E07E}" srcOrd="12" destOrd="0" presId="urn:microsoft.com/office/officeart/2005/8/layout/cycle6"/>
    <dgm:cxn modelId="{A6FECE5A-E873-4CD5-90E2-1039DD8173D5}" type="presParOf" srcId="{4CDA7C9A-4BB0-4187-9577-32ACF470E23E}" destId="{7A4A4B75-6709-46BB-80FC-5E79F0DD8339}" srcOrd="13" destOrd="0" presId="urn:microsoft.com/office/officeart/2005/8/layout/cycle6"/>
    <dgm:cxn modelId="{10A3996D-BCE4-42D9-BB05-622275024648}" type="presParOf" srcId="{4CDA7C9A-4BB0-4187-9577-32ACF470E23E}" destId="{AC76EEBA-787F-484F-9318-81D8A9E4ED1E}" srcOrd="14" destOrd="0" presId="urn:microsoft.com/office/officeart/2005/8/layout/cycle6"/>
    <dgm:cxn modelId="{A5880875-3853-4A42-B165-A59F5A71B868}" type="presParOf" srcId="{4CDA7C9A-4BB0-4187-9577-32ACF470E23E}" destId="{865E6D8E-0FBF-4AC2-8625-71CC2CD8FA65}" srcOrd="15" destOrd="0" presId="urn:microsoft.com/office/officeart/2005/8/layout/cycle6"/>
    <dgm:cxn modelId="{B70599AE-898E-421D-85CA-B7B30B3448E8}" type="presParOf" srcId="{4CDA7C9A-4BB0-4187-9577-32ACF470E23E}" destId="{3F04B801-232B-46EA-A5F5-94D67D6ADB80}" srcOrd="16" destOrd="0" presId="urn:microsoft.com/office/officeart/2005/8/layout/cycle6"/>
    <dgm:cxn modelId="{E97FA0DC-E7AB-49B5-8200-293254C7B11F}" type="presParOf" srcId="{4CDA7C9A-4BB0-4187-9577-32ACF470E23E}" destId="{093B87F6-D0AF-4BD5-948D-D4E6DE09D06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E11D4-55E6-4554-95E5-7E5091EA1D9B}">
      <dsp:nvSpPr>
        <dsp:cNvPr id="0" name=""/>
        <dsp:cNvSpPr/>
      </dsp:nvSpPr>
      <dsp:spPr>
        <a:xfrm>
          <a:off x="4678692" y="0"/>
          <a:ext cx="2148798" cy="1122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44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المهام</a:t>
          </a:r>
          <a:endParaRPr lang="fr-FR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33493" y="54801"/>
        <a:ext cx="2039196" cy="1013010"/>
      </dsp:txXfrm>
    </dsp:sp>
    <dsp:sp modelId="{36B4AE11-398F-4D9C-AD08-2A868C0FC715}">
      <dsp:nvSpPr>
        <dsp:cNvPr id="0" name=""/>
        <dsp:cNvSpPr/>
      </dsp:nvSpPr>
      <dsp:spPr>
        <a:xfrm rot="5256272">
          <a:off x="4834981" y="2104417"/>
          <a:ext cx="19653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53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80AAB-396C-4888-9549-E0CAEA06D6B8}">
      <dsp:nvSpPr>
        <dsp:cNvPr id="0" name=""/>
        <dsp:cNvSpPr/>
      </dsp:nvSpPr>
      <dsp:spPr>
        <a:xfrm>
          <a:off x="4593822" y="3086222"/>
          <a:ext cx="2603370" cy="1758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i="0" kern="1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التنسيق</a:t>
          </a:r>
          <a:r>
            <a:rPr lang="ar-M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بين مختلف الفاعلين في مجال تدبير الموارد البشرية والتكوين بالجماعات الترابية </a:t>
          </a:r>
          <a:endParaRPr lang="fr-FR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79687" y="3172087"/>
        <a:ext cx="2431640" cy="1587222"/>
      </dsp:txXfrm>
    </dsp:sp>
    <dsp:sp modelId="{B52EF001-8F16-4564-A3DA-215181A09CCE}">
      <dsp:nvSpPr>
        <dsp:cNvPr id="0" name=""/>
        <dsp:cNvSpPr/>
      </dsp:nvSpPr>
      <dsp:spPr>
        <a:xfrm rot="1612108">
          <a:off x="6736534" y="1486421"/>
          <a:ext cx="16850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50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A3FE9-80FF-4DC3-9676-4106B8FB73DD}">
      <dsp:nvSpPr>
        <dsp:cNvPr id="0" name=""/>
        <dsp:cNvSpPr/>
      </dsp:nvSpPr>
      <dsp:spPr>
        <a:xfrm>
          <a:off x="8330672" y="1545106"/>
          <a:ext cx="2546447" cy="1934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i="0" kern="1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تحديد التوجهات </a:t>
          </a:r>
          <a:r>
            <a:rPr lang="ar-M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والمحاور الاستراتيجية فيما يخص تدبير الموارد البشرية  والتكوين  بالجماعات  الترابية </a:t>
          </a:r>
          <a:endParaRPr lang="fr-FR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25098" y="1639532"/>
        <a:ext cx="2357595" cy="1745470"/>
      </dsp:txXfrm>
    </dsp:sp>
    <dsp:sp modelId="{BF15FC90-1E07-4E41-9E1C-A6E708A9F750}">
      <dsp:nvSpPr>
        <dsp:cNvPr id="0" name=""/>
        <dsp:cNvSpPr/>
      </dsp:nvSpPr>
      <dsp:spPr>
        <a:xfrm rot="9157321">
          <a:off x="2973877" y="1532940"/>
          <a:ext cx="1805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9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135CA-10C8-44B9-B5BB-F943E06C9A4B}">
      <dsp:nvSpPr>
        <dsp:cNvPr id="0" name=""/>
        <dsp:cNvSpPr/>
      </dsp:nvSpPr>
      <dsp:spPr>
        <a:xfrm>
          <a:off x="552279" y="1599174"/>
          <a:ext cx="2522737" cy="200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i="0" kern="1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تقييم وتتبع </a:t>
          </a:r>
          <a:r>
            <a:rPr lang="ar-MA" sz="20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البرامج المنجزة في اطار تدبير الموارد البشرية  ومنظومة  التكوين</a:t>
          </a:r>
          <a:r>
            <a:rPr lang="ar-M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 </a:t>
          </a:r>
          <a:r>
            <a:rPr lang="ar-MA" sz="20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بالجماعات  الترابية</a:t>
          </a:r>
          <a:r>
            <a:rPr lang="ar-M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endParaRPr lang="fr-FR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128" y="1697023"/>
        <a:ext cx="2327039" cy="1808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8BE92-0890-47A6-9266-F892E54D8155}">
      <dsp:nvSpPr>
        <dsp:cNvPr id="0" name=""/>
        <dsp:cNvSpPr/>
      </dsp:nvSpPr>
      <dsp:spPr>
        <a:xfrm>
          <a:off x="5187752" y="2907"/>
          <a:ext cx="1683145" cy="954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600" b="1" kern="1200" dirty="0">
              <a:ea typeface="Calibri"/>
              <a:cs typeface="Calibri"/>
              <a:sym typeface="Josefin Sans"/>
            </a:rPr>
            <a:t>رؤساء  و ممثلين جمعيات منتخبي الجماعات الترابية </a:t>
          </a:r>
          <a:r>
            <a:rPr lang="fr-FR" sz="1600" b="1" kern="1200" dirty="0">
              <a:ea typeface="Calibri"/>
              <a:cs typeface="Calibri"/>
              <a:sym typeface="Josefin Sans"/>
            </a:rPr>
            <a:t>(ARM-AMPCC-AMPP)</a:t>
          </a:r>
          <a:endParaRPr lang="fr-FR" sz="1600" kern="1200" dirty="0"/>
        </a:p>
      </dsp:txBody>
      <dsp:txXfrm>
        <a:off x="5234366" y="49521"/>
        <a:ext cx="1589917" cy="861660"/>
      </dsp:txXfrm>
    </dsp:sp>
    <dsp:sp modelId="{B60B52C2-DBA5-4A73-A680-442D99AE9FE7}">
      <dsp:nvSpPr>
        <dsp:cNvPr id="0" name=""/>
        <dsp:cNvSpPr/>
      </dsp:nvSpPr>
      <dsp:spPr>
        <a:xfrm>
          <a:off x="3779641" y="480351"/>
          <a:ext cx="4499366" cy="4499366"/>
        </a:xfrm>
        <a:custGeom>
          <a:avLst/>
          <a:gdLst/>
          <a:ahLst/>
          <a:cxnLst/>
          <a:rect l="0" t="0" r="0" b="0"/>
          <a:pathLst>
            <a:path>
              <a:moveTo>
                <a:pt x="3099431" y="166655"/>
              </a:moveTo>
              <a:arcTo wR="2249683" hR="2249683" stAng="17531547" swAng="13299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B1F03-4609-4013-A43F-8F447CC963C7}">
      <dsp:nvSpPr>
        <dsp:cNvPr id="0" name=""/>
        <dsp:cNvSpPr/>
      </dsp:nvSpPr>
      <dsp:spPr>
        <a:xfrm>
          <a:off x="7243078" y="1127749"/>
          <a:ext cx="1469059" cy="954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600" b="1" kern="1200" dirty="0">
              <a:ea typeface="Calibri"/>
              <a:cs typeface="Calibri"/>
              <a:sym typeface="Josefin Sans"/>
            </a:rPr>
            <a:t>رؤساء اللجن الجهوية للتكوين </a:t>
          </a:r>
          <a:endParaRPr lang="fr-FR" sz="1600" kern="1200" dirty="0"/>
        </a:p>
      </dsp:txBody>
      <dsp:txXfrm>
        <a:off x="7289692" y="1174363"/>
        <a:ext cx="1375831" cy="861660"/>
      </dsp:txXfrm>
    </dsp:sp>
    <dsp:sp modelId="{7B64C75B-B688-4206-B917-338AF5AFD36C}">
      <dsp:nvSpPr>
        <dsp:cNvPr id="0" name=""/>
        <dsp:cNvSpPr/>
      </dsp:nvSpPr>
      <dsp:spPr>
        <a:xfrm>
          <a:off x="3764361" y="427133"/>
          <a:ext cx="4499366" cy="4499366"/>
        </a:xfrm>
        <a:custGeom>
          <a:avLst/>
          <a:gdLst/>
          <a:ahLst/>
          <a:cxnLst/>
          <a:rect l="0" t="0" r="0" b="0"/>
          <a:pathLst>
            <a:path>
              <a:moveTo>
                <a:pt x="4422896" y="1668115"/>
              </a:moveTo>
              <a:arcTo wR="2249683" hR="2249683" stAng="20701096" swAng="19858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01B68-09DE-4B93-8952-94323F3B243F}">
      <dsp:nvSpPr>
        <dsp:cNvPr id="0" name=""/>
        <dsp:cNvSpPr/>
      </dsp:nvSpPr>
      <dsp:spPr>
        <a:xfrm>
          <a:off x="7200662" y="3388733"/>
          <a:ext cx="1469059" cy="954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600" b="1" kern="1200" dirty="0">
              <a:ea typeface="Calibri"/>
              <a:cs typeface="Calibri"/>
              <a:sym typeface="Josefin Sans"/>
            </a:rPr>
            <a:t>مرصد المهن للجماعات الترابية </a:t>
          </a:r>
          <a:endParaRPr lang="fr-FR" sz="1600" kern="1200" dirty="0"/>
        </a:p>
      </dsp:txBody>
      <dsp:txXfrm>
        <a:off x="7247276" y="3435347"/>
        <a:ext cx="1375831" cy="861660"/>
      </dsp:txXfrm>
    </dsp:sp>
    <dsp:sp modelId="{5DA5A27E-48F4-4837-8848-BD0CCA80E030}">
      <dsp:nvSpPr>
        <dsp:cNvPr id="0" name=""/>
        <dsp:cNvSpPr/>
      </dsp:nvSpPr>
      <dsp:spPr>
        <a:xfrm>
          <a:off x="3708930" y="506109"/>
          <a:ext cx="4499366" cy="4499366"/>
        </a:xfrm>
        <a:custGeom>
          <a:avLst/>
          <a:gdLst/>
          <a:ahLst/>
          <a:cxnLst/>
          <a:rect l="0" t="0" r="0" b="0"/>
          <a:pathLst>
            <a:path>
              <a:moveTo>
                <a:pt x="3836729" y="3844161"/>
              </a:moveTo>
              <a:arcTo wR="2249683" hR="2249683" stAng="2708031" swAng="14191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86FBA-8BE6-4A3A-B16F-97ACEFB5C5A1}">
      <dsp:nvSpPr>
        <dsp:cNvPr id="0" name=""/>
        <dsp:cNvSpPr/>
      </dsp:nvSpPr>
      <dsp:spPr>
        <a:xfrm>
          <a:off x="5294795" y="4502274"/>
          <a:ext cx="1469059" cy="954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600" b="1" kern="1200" dirty="0">
              <a:ea typeface="Calibri"/>
              <a:cs typeface="Calibri"/>
              <a:sym typeface="Josefin Sans"/>
            </a:rPr>
            <a:t>ممثلين عن الكتابات العامة للشؤون الجهوية</a:t>
          </a:r>
          <a:endParaRPr lang="fr-FR" sz="1600" kern="1200" dirty="0"/>
        </a:p>
      </dsp:txBody>
      <dsp:txXfrm>
        <a:off x="5341409" y="4548888"/>
        <a:ext cx="1375831" cy="861660"/>
      </dsp:txXfrm>
    </dsp:sp>
    <dsp:sp modelId="{9D5A45C7-CF3E-4F4C-9ECB-F637B4F64494}">
      <dsp:nvSpPr>
        <dsp:cNvPr id="0" name=""/>
        <dsp:cNvSpPr/>
      </dsp:nvSpPr>
      <dsp:spPr>
        <a:xfrm>
          <a:off x="3779641" y="480351"/>
          <a:ext cx="4499366" cy="4499366"/>
        </a:xfrm>
        <a:custGeom>
          <a:avLst/>
          <a:gdLst/>
          <a:ahLst/>
          <a:cxnLst/>
          <a:rect l="0" t="0" r="0" b="0"/>
          <a:pathLst>
            <a:path>
              <a:moveTo>
                <a:pt x="1505765" y="4372808"/>
              </a:moveTo>
              <a:arcTo wR="2249683" hR="2249683" stAng="6558591" swAng="150123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64398-5D90-45D8-96F5-70FE51E0E07E}">
      <dsp:nvSpPr>
        <dsp:cNvPr id="0" name=""/>
        <dsp:cNvSpPr/>
      </dsp:nvSpPr>
      <dsp:spPr>
        <a:xfrm>
          <a:off x="3346512" y="3377432"/>
          <a:ext cx="1469059" cy="954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600" b="1" kern="1200">
              <a:ea typeface="Calibri"/>
              <a:cs typeface="Calibri"/>
              <a:sym typeface="Josefin Sans"/>
            </a:rPr>
            <a:t>ممثلين عن الفرقاء  الاجتماعين</a:t>
          </a:r>
          <a:endParaRPr lang="fr-FR" sz="1600" kern="1200" dirty="0"/>
        </a:p>
      </dsp:txBody>
      <dsp:txXfrm>
        <a:off x="3393126" y="3424046"/>
        <a:ext cx="1375831" cy="861660"/>
      </dsp:txXfrm>
    </dsp:sp>
    <dsp:sp modelId="{AC76EEBA-787F-484F-9318-81D8A9E4ED1E}">
      <dsp:nvSpPr>
        <dsp:cNvPr id="0" name=""/>
        <dsp:cNvSpPr/>
      </dsp:nvSpPr>
      <dsp:spPr>
        <a:xfrm>
          <a:off x="3779641" y="480351"/>
          <a:ext cx="4499366" cy="4499366"/>
        </a:xfrm>
        <a:custGeom>
          <a:avLst/>
          <a:gdLst/>
          <a:ahLst/>
          <a:cxnLst/>
          <a:rect l="0" t="0" r="0" b="0"/>
          <a:pathLst>
            <a:path>
              <a:moveTo>
                <a:pt x="91474" y="2884670"/>
              </a:moveTo>
              <a:arcTo wR="2249683" hR="2249683" stAng="9816306" swAng="19673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E6D8E-0FBF-4AC2-8625-71CC2CD8FA65}">
      <dsp:nvSpPr>
        <dsp:cNvPr id="0" name=""/>
        <dsp:cNvSpPr/>
      </dsp:nvSpPr>
      <dsp:spPr>
        <a:xfrm>
          <a:off x="3346512" y="1127749"/>
          <a:ext cx="1469059" cy="954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600" b="1" kern="1200" dirty="0">
              <a:ea typeface="Calibri"/>
              <a:cs typeface="Calibri"/>
              <a:sym typeface="Josefin Sans"/>
            </a:rPr>
            <a:t>ممثلين عن المديرية العامة للجماعات الترابية </a:t>
          </a:r>
          <a:endParaRPr lang="fr-FR" sz="1600" kern="1200" dirty="0"/>
        </a:p>
      </dsp:txBody>
      <dsp:txXfrm>
        <a:off x="3393126" y="1174363"/>
        <a:ext cx="1375831" cy="861660"/>
      </dsp:txXfrm>
    </dsp:sp>
    <dsp:sp modelId="{093B87F6-D0AF-4BD5-948D-D4E6DE09D06B}">
      <dsp:nvSpPr>
        <dsp:cNvPr id="0" name=""/>
        <dsp:cNvSpPr/>
      </dsp:nvSpPr>
      <dsp:spPr>
        <a:xfrm>
          <a:off x="3779641" y="480351"/>
          <a:ext cx="4499366" cy="4499366"/>
        </a:xfrm>
        <a:custGeom>
          <a:avLst/>
          <a:gdLst/>
          <a:ahLst/>
          <a:cxnLst/>
          <a:rect l="0" t="0" r="0" b="0"/>
          <a:pathLst>
            <a:path>
              <a:moveTo>
                <a:pt x="676816" y="641216"/>
              </a:moveTo>
              <a:arcTo wR="2249683" hR="2249683" stAng="13538467" swAng="13299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A90F4D2D-05D0-4520-AE33-A25B57E6848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56E826DE-8E6E-4D05-AE06-C99C6E8C1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8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F2DC3471-3555-4EAF-BB5F-4DD7BDB509F3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413D1466-06AA-4102-8EF8-1FBC5478DC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27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1466-06AA-4102-8EF8-1FBC5478DC4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65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1466-06AA-4102-8EF8-1FBC5478DC4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8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1466-06AA-4102-8EF8-1FBC5478DC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78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0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BEE-36CA-40FD-A2A5-759BC7A02212}" type="datetime1">
              <a:rPr lang="fr-FR" smtClean="0"/>
              <a:pPr/>
              <a:t>14/07/2022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18D2-E68B-4344-AD02-42891D6D08E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2930" y="0"/>
            <a:ext cx="12189069" cy="6858000"/>
            <a:chOff x="2931" y="0"/>
            <a:chExt cx="12186138" cy="68580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5BB3833-BE1E-8B4E-BE21-DBBAA800F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1" y="0"/>
              <a:ext cx="12186138" cy="6858000"/>
            </a:xfrm>
            <a:prstGeom prst="rect">
              <a:avLst/>
            </a:prstGeom>
          </p:spPr>
        </p:pic>
        <p:pic>
          <p:nvPicPr>
            <p:cNvPr id="11" name="Picture 2" descr="D:\Data Big Ideas\Clients\DGCT\Charte graphique\Logo CTs\DGCT\Logo DGCT VA V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8464" y="2027282"/>
              <a:ext cx="2779496" cy="215872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3053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BEE-36CA-40FD-A2A5-759BC7A02212}" type="datetime1">
              <a:rPr lang="fr-FR" smtClean="0"/>
              <a:pPr/>
              <a:t>14/07/2022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18D2-E68B-4344-AD02-42891D6D08E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7"/>
          <p:cNvGrpSpPr/>
          <p:nvPr userDrawn="1"/>
        </p:nvGrpSpPr>
        <p:grpSpPr>
          <a:xfrm>
            <a:off x="5165" y="0"/>
            <a:ext cx="12186835" cy="6858000"/>
            <a:chOff x="30923" y="0"/>
            <a:chExt cx="12130153" cy="68580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7B29253-2243-1744-AF45-3A3C54BEA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0923" y="0"/>
              <a:ext cx="12130153" cy="6858000"/>
            </a:xfrm>
            <a:prstGeom prst="rect">
              <a:avLst/>
            </a:prstGeom>
          </p:spPr>
        </p:pic>
        <p:pic>
          <p:nvPicPr>
            <p:cNvPr id="17" name="Picture 2" descr="D:\Data Big Ideas\Clients\DGCT\Charte graphique\Logos\DGCT\Logo DGCT VA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75270" y="2146964"/>
              <a:ext cx="2793691" cy="200195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371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BEE-36CA-40FD-A2A5-759BC7A02212}" type="datetime1">
              <a:rPr lang="fr-FR" smtClean="0"/>
              <a:pPr/>
              <a:t>14/07/2022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18D2-E68B-4344-AD02-42891D6D08E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oupe 8"/>
          <p:cNvGrpSpPr/>
          <p:nvPr userDrawn="1"/>
        </p:nvGrpSpPr>
        <p:grpSpPr>
          <a:xfrm>
            <a:off x="0" y="0"/>
            <a:ext cx="12192000" cy="6858000"/>
            <a:chOff x="12290" y="0"/>
            <a:chExt cx="12167419" cy="68580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4A87FC2-F0F5-EB4F-86BF-C839D760B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2290" y="0"/>
              <a:ext cx="12167419" cy="6858000"/>
            </a:xfrm>
            <a:prstGeom prst="rect">
              <a:avLst/>
            </a:prstGeom>
          </p:spPr>
        </p:pic>
        <p:pic>
          <p:nvPicPr>
            <p:cNvPr id="13" name="Picture 2" descr="D:\Data Big Ideas\Clients\DGCT\Charte graphique\Logos\DGCT\Logo DGCT VA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75270" y="2146964"/>
              <a:ext cx="2793691" cy="200195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18077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BEE-36CA-40FD-A2A5-759BC7A02212}" type="datetime1">
              <a:rPr lang="fr-FR" smtClean="0"/>
              <a:pPr/>
              <a:t>14/07/2022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18D2-E68B-4344-AD02-42891D6D08E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4" name="Groupe 8"/>
          <p:cNvGrpSpPr/>
          <p:nvPr userDrawn="1"/>
        </p:nvGrpSpPr>
        <p:grpSpPr>
          <a:xfrm>
            <a:off x="0" y="0"/>
            <a:ext cx="12191999" cy="6858000"/>
            <a:chOff x="17557" y="0"/>
            <a:chExt cx="12156885" cy="685800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58824-1D05-2446-9B47-9E4C80D03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557" y="0"/>
              <a:ext cx="12156885" cy="6858000"/>
            </a:xfrm>
            <a:prstGeom prst="rect">
              <a:avLst/>
            </a:prstGeom>
          </p:spPr>
        </p:pic>
        <p:pic>
          <p:nvPicPr>
            <p:cNvPr id="16" name="Picture 2" descr="D:\Data Big Ideas\Clients\DGCT\Charte graphique\Logos\DGCT\Logo DGCT VA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75270" y="2146964"/>
              <a:ext cx="2793691" cy="200195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29567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BEE-36CA-40FD-A2A5-759BC7A02212}" type="datetime1">
              <a:rPr lang="fr-FR" smtClean="0"/>
              <a:pPr/>
              <a:t>14/07/2022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18D2-E68B-4344-AD02-42891D6D08E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2930" y="0"/>
            <a:ext cx="12189069" cy="6858000"/>
            <a:chOff x="2931" y="0"/>
            <a:chExt cx="12186138" cy="68580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EB26404-2DD0-7C44-A200-1680D2C67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931" y="0"/>
              <a:ext cx="12186138" cy="6858000"/>
            </a:xfrm>
            <a:prstGeom prst="rect">
              <a:avLst/>
            </a:prstGeom>
          </p:spPr>
        </p:pic>
        <p:pic>
          <p:nvPicPr>
            <p:cNvPr id="8" name="Picture 2" descr="D:\Data Big Ideas\Clients\DGCT\Charte graphique\Logo CTs\DGCT\Logo DGCT VA VF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048464" y="2027282"/>
              <a:ext cx="2779496" cy="215872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0826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6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360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56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87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46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218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8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724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94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3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6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54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78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55609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68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739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488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58" r="50208" b="44137"/>
          <a:stretch/>
        </p:blipFill>
        <p:spPr>
          <a:xfrm>
            <a:off x="0" y="-8378"/>
            <a:ext cx="12204000" cy="68374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338118"/>
            <a:ext cx="9144000" cy="19658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cs typeface="Sakkal Majalla" panose="0200000000000000000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41363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cs typeface="Sakkal Majalla" panose="020000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1600-A376-4CFA-8188-F023D09CDA3B}" type="datetime1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16491" t="50283" r="27967" b="37051"/>
          <a:stretch/>
        </p:blipFill>
        <p:spPr>
          <a:xfrm>
            <a:off x="4754099" y="6186228"/>
            <a:ext cx="2683797" cy="40803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18D2-E68B-4344-AD02-42891D6D08E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26" name="Picture 2" descr="D:\Data Big Ideas\Clients\DGCT\Charte graphique\Logos\Logos et intitulés Directions\Logos Directions\Archive\Logo PNG\DDCTD-VA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0030" y="126469"/>
            <a:ext cx="6173974" cy="2653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94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39594" y="46258"/>
            <a:ext cx="9561342" cy="12151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1">
              <a:defRPr sz="3600" b="1">
                <a:solidFill>
                  <a:schemeClr val="bg1"/>
                </a:solidFill>
                <a:cs typeface="Sakkal Majalla" panose="02000000000000000000"/>
              </a:defRPr>
            </a:lvl1pPr>
          </a:lstStyle>
          <a:p>
            <a:r>
              <a:rPr lang="ar-EG" dirty="0"/>
              <a:t>عنوان المادة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algn="r" rtl="1">
              <a:defRPr>
                <a:cs typeface="Sakkal Majalla" panose="02000000000000000000"/>
              </a:defRPr>
            </a:lvl1pPr>
            <a:lvl2pPr algn="r" rtl="1">
              <a:defRPr>
                <a:cs typeface="Sakkal Majalla" panose="02000000000000000000"/>
              </a:defRPr>
            </a:lvl2pPr>
            <a:lvl3pPr algn="r" rtl="1">
              <a:defRPr>
                <a:cs typeface="Sakkal Majalla" panose="02000000000000000000"/>
              </a:defRPr>
            </a:lvl3pPr>
            <a:lvl4pPr algn="r" rtl="1">
              <a:defRPr>
                <a:cs typeface="Sakkal Majalla" panose="02000000000000000000"/>
              </a:defRPr>
            </a:lvl4pPr>
            <a:lvl5pPr algn="r" rtl="1">
              <a:defRPr>
                <a:cs typeface="Sakkal Majalla" panose="0200000000000000000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0617-A93F-4C97-B69A-5CF552EA5C04}" type="datetime1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18D2-E68B-4344-AD02-42891D6D08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GCT - Programme d'Appui à l'amélioration de la performance des communes au  Maroc">
            <a:extLst>
              <a:ext uri="{FF2B5EF4-FFF2-40B4-BE49-F238E27FC236}">
                <a16:creationId xmlns:a16="http://schemas.microsoft.com/office/drawing/2014/main" id="{671F2915-DBDC-4B6A-B7E4-248A7A933E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63" y="221397"/>
            <a:ext cx="892498" cy="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8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6BEE-36CA-40FD-A2A5-759BC7A02212}" type="datetime1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397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18D2-E68B-4344-AD02-42891D6D08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Parallélogramme 9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rgbClr val="1F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7" y="2159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4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DE0E4-AD23-429E-B34D-0BF0F15DDC7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C909-4788-4A69-906C-ADF23D022A9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1D24F0-627F-7C5D-2E05-1F8EE529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18D2-E68B-4344-AD02-42891D6D08EE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453949-F6A4-65F0-5C07-155BB4E46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3" y="79512"/>
            <a:ext cx="1476789" cy="10444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438010-96EA-F36F-0BED-99CB56E3D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47" y="173516"/>
            <a:ext cx="1627414" cy="876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9CBC67-5170-9EB4-E1CA-A14187EB9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477" y="1292085"/>
            <a:ext cx="1877392" cy="478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536085-6172-E358-3009-110CED998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435" y="1938962"/>
            <a:ext cx="1918252" cy="438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A862A7-9EF1-AC6A-204A-6D7197EB6A72}"/>
              </a:ext>
            </a:extLst>
          </p:cNvPr>
          <p:cNvSpPr/>
          <p:nvPr/>
        </p:nvSpPr>
        <p:spPr>
          <a:xfrm>
            <a:off x="753529" y="5266928"/>
            <a:ext cx="10248319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44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الوطنية للتوجيه في مجال تدبير الموارد البشرية و التكوين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9E6C11E-AEAF-0FA0-B8F5-7A4DCAD7E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06" y="3194685"/>
            <a:ext cx="834390" cy="8343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D3693C-64FC-A0A9-5A7D-4E7BA273B29E}"/>
              </a:ext>
            </a:extLst>
          </p:cNvPr>
          <p:cNvSpPr/>
          <p:nvPr/>
        </p:nvSpPr>
        <p:spPr>
          <a:xfrm>
            <a:off x="302537" y="4155746"/>
            <a:ext cx="1925527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20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الخميس</a:t>
            </a:r>
            <a:r>
              <a:rPr lang="fr-FR" sz="20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0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يوليوز</a:t>
            </a:r>
            <a:r>
              <a:rPr lang="fr-FR" sz="20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0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68828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grpSp>
        <p:nvGrpSpPr>
          <p:cNvPr id="45" name="Google Shape;624;p14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46" name="Google Shape;625;p14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26;p1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27;p1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8960F77D-B233-9A85-AA36-D9A256A4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46258"/>
            <a:ext cx="9855042" cy="1215146"/>
          </a:xfrm>
        </p:spPr>
        <p:txBody>
          <a:bodyPr>
            <a:normAutofit/>
          </a:bodyPr>
          <a:lstStyle/>
          <a:p>
            <a:pPr algn="r"/>
            <a:r>
              <a:rPr lang="ar-M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رئاسة الهيئة  الوطنية للتوجيه في مجال تدبير الموارد البشرية و التكوين</a:t>
            </a:r>
            <a:br>
              <a:rPr lang="ar-M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088AFD-2803-2D4D-230C-2A927BB769B2}"/>
              </a:ext>
            </a:extLst>
          </p:cNvPr>
          <p:cNvSpPr txBox="1">
            <a:spLocks/>
          </p:cNvSpPr>
          <p:nvPr/>
        </p:nvSpPr>
        <p:spPr>
          <a:xfrm>
            <a:off x="1749188" y="1409701"/>
            <a:ext cx="8693624" cy="17151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>
            <a:lvl1pPr>
              <a:defRPr sz="1600" b="1">
                <a:solidFill>
                  <a:schemeClr val="bg1"/>
                </a:solidFill>
                <a:ea typeface="Calibri"/>
                <a:cs typeface="Calibri"/>
              </a:defRPr>
            </a:lvl1pPr>
          </a:lstStyle>
          <a:p>
            <a:pPr algn="ctr"/>
            <a:r>
              <a:rPr lang="ar-M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تسند رئاسة ثنائية لل</a:t>
            </a:r>
            <a:r>
              <a:rPr lang="ar-M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هيئة</a:t>
            </a:r>
            <a:r>
              <a:rPr lang="ar-MA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إلى</a:t>
            </a:r>
            <a:r>
              <a:rPr lang="fr-FR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/>
            </a:r>
            <a:br>
              <a:rPr lang="fr-FR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MA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السيد والي، مدير عام الجماعات الترابية </a:t>
            </a:r>
            <a:br>
              <a:rPr lang="ar-MA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MA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و </a:t>
            </a:r>
            <a:r>
              <a:rPr lang="fr-FR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/>
            </a:r>
            <a:br>
              <a:rPr lang="fr-FR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MA" sz="2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رئيس جمعية جهات المغرب</a:t>
            </a:r>
            <a:endParaRPr lang="fr-MA" sz="36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68C771-68EC-E4CE-CF2C-7277ECD7B6F9}"/>
              </a:ext>
            </a:extLst>
          </p:cNvPr>
          <p:cNvSpPr/>
          <p:nvPr/>
        </p:nvSpPr>
        <p:spPr>
          <a:xfrm>
            <a:off x="1749188" y="3399615"/>
            <a:ext cx="8693624" cy="461665"/>
          </a:xfrm>
          <a:prstGeom prst="rect">
            <a:avLst/>
          </a:prstGeom>
          <a:noFill/>
          <a:ln>
            <a:solidFill>
              <a:srgbClr val="34486E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MA" sz="2400" b="1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كتابة الهيئة  الوطنية للتوجيه في  مجال تدبير الموارد البشرية التكوين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75DC4B4-F433-3B85-10AA-E3997FFE3534}"/>
              </a:ext>
            </a:extLst>
          </p:cNvPr>
          <p:cNvSpPr txBox="1">
            <a:spLocks/>
          </p:cNvSpPr>
          <p:nvPr/>
        </p:nvSpPr>
        <p:spPr>
          <a:xfrm>
            <a:off x="1749188" y="4223549"/>
            <a:ext cx="8693624" cy="209598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>
            <a:defPPr>
              <a:defRPr lang="fr-FR"/>
            </a:defPPr>
            <a:lvl1pPr algn="ctr">
              <a:defRPr sz="2400" b="1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defRPr>
            </a:lvl1pPr>
          </a:lstStyle>
          <a:p>
            <a:r>
              <a:rPr lang="ar-MA" dirty="0"/>
              <a:t>تسند إلى مديرية تنمية الكفاءات والتحول الرقمي مهمة كتابة الهيئة</a:t>
            </a:r>
            <a:br>
              <a:rPr lang="ar-MA" dirty="0"/>
            </a:br>
            <a:r>
              <a:rPr lang="ar-MA" dirty="0"/>
              <a:t>حيث تقوم تحت إشراف رئاسة الهيئة، بتحضير جدول أعمال الهيئة و تحرير محاضر الإجتماعات وتوفير الوثائق وإعداد مختلف التقارير وتوزيعها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125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grpSp>
        <p:nvGrpSpPr>
          <p:cNvPr id="45" name="Google Shape;624;p14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46" name="Google Shape;625;p14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26;p1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27;p1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8960F77D-B233-9A85-AA36-D9A256A4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ar-MA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ورقة الطريق لتفعيل ال</a:t>
            </a:r>
            <a:r>
              <a:rPr lang="ar-M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هيئة</a:t>
            </a:r>
            <a:r>
              <a:rPr lang="ar-MA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الوطنية للتوجيه في مجال تدبير الموارد البشرية و التكوين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C7D6E7FB-EF48-B337-657F-8D67FED3C417}"/>
              </a:ext>
            </a:extLst>
          </p:cNvPr>
          <p:cNvSpPr txBox="1"/>
          <p:nvPr/>
        </p:nvSpPr>
        <p:spPr>
          <a:xfrm>
            <a:off x="6667419" y="2311054"/>
            <a:ext cx="104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02</a:t>
            </a:r>
          </a:p>
        </p:txBody>
      </p:sp>
      <p:sp>
        <p:nvSpPr>
          <p:cNvPr id="34" name="TextBox 43">
            <a:extLst>
              <a:ext uri="{FF2B5EF4-FFF2-40B4-BE49-F238E27FC236}">
                <a16:creationId xmlns:a16="http://schemas.microsoft.com/office/drawing/2014/main" id="{67001C0A-978C-9ECB-1EA3-293F819A412C}"/>
              </a:ext>
            </a:extLst>
          </p:cNvPr>
          <p:cNvSpPr txBox="1"/>
          <p:nvPr/>
        </p:nvSpPr>
        <p:spPr>
          <a:xfrm>
            <a:off x="6696817" y="4099155"/>
            <a:ext cx="104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04</a:t>
            </a:r>
          </a:p>
        </p:txBody>
      </p:sp>
      <p:sp>
        <p:nvSpPr>
          <p:cNvPr id="35" name="TextBox 43">
            <a:extLst>
              <a:ext uri="{FF2B5EF4-FFF2-40B4-BE49-F238E27FC236}">
                <a16:creationId xmlns:a16="http://schemas.microsoft.com/office/drawing/2014/main" id="{75867DBB-F916-4308-A203-A124DA022640}"/>
              </a:ext>
            </a:extLst>
          </p:cNvPr>
          <p:cNvSpPr txBox="1"/>
          <p:nvPr/>
        </p:nvSpPr>
        <p:spPr>
          <a:xfrm>
            <a:off x="6710476" y="6114898"/>
            <a:ext cx="104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06</a:t>
            </a: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7A155EF8-D4BB-DBF8-6AF2-8B6E08D3A250}"/>
              </a:ext>
            </a:extLst>
          </p:cNvPr>
          <p:cNvSpPr txBox="1"/>
          <p:nvPr/>
        </p:nvSpPr>
        <p:spPr>
          <a:xfrm>
            <a:off x="6637369" y="1481987"/>
            <a:ext cx="104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</a:p>
        </p:txBody>
      </p:sp>
      <p:sp>
        <p:nvSpPr>
          <p:cNvPr id="37" name="TextBox 43">
            <a:extLst>
              <a:ext uri="{FF2B5EF4-FFF2-40B4-BE49-F238E27FC236}">
                <a16:creationId xmlns:a16="http://schemas.microsoft.com/office/drawing/2014/main" id="{231C7877-CC6B-B08D-AE65-54EF41326DDA}"/>
              </a:ext>
            </a:extLst>
          </p:cNvPr>
          <p:cNvSpPr txBox="1"/>
          <p:nvPr/>
        </p:nvSpPr>
        <p:spPr>
          <a:xfrm>
            <a:off x="6670257" y="3168121"/>
            <a:ext cx="104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03</a:t>
            </a:r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D8742431-C617-A2C0-2C70-A09FC05A4518}"/>
              </a:ext>
            </a:extLst>
          </p:cNvPr>
          <p:cNvSpPr txBox="1"/>
          <p:nvPr/>
        </p:nvSpPr>
        <p:spPr>
          <a:xfrm>
            <a:off x="6689128" y="5133137"/>
            <a:ext cx="104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05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078" y="5966024"/>
            <a:ext cx="606650" cy="584776"/>
          </a:xfrm>
          <a:prstGeom prst="rect">
            <a:avLst/>
          </a:prstGeom>
        </p:spPr>
      </p:pic>
      <p:pic>
        <p:nvPicPr>
          <p:cNvPr id="42" name="Picture Placeholder 4">
            <a:extLst>
              <a:ext uri="{FF2B5EF4-FFF2-40B4-BE49-F238E27FC236}">
                <a16:creationId xmlns:a16="http://schemas.microsoft.com/office/drawing/2014/main" id="{23427345-6450-0401-74F0-61F0612EEE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" r="58"/>
          <a:stretch>
            <a:fillRect/>
          </a:stretch>
        </p:blipFill>
        <p:spPr>
          <a:xfrm>
            <a:off x="8012542" y="1358248"/>
            <a:ext cx="3498536" cy="5173335"/>
          </a:xfrm>
          <a:custGeom>
            <a:avLst/>
            <a:gdLst>
              <a:gd name="connsiteX0" fmla="*/ 0 w 6766560"/>
              <a:gd name="connsiteY0" fmla="*/ 0 h 6858000"/>
              <a:gd name="connsiteX1" fmla="*/ 6766560 w 6766560"/>
              <a:gd name="connsiteY1" fmla="*/ 0 h 6858000"/>
              <a:gd name="connsiteX2" fmla="*/ 6766560 w 6766560"/>
              <a:gd name="connsiteY2" fmla="*/ 6858000 h 6858000"/>
              <a:gd name="connsiteX3" fmla="*/ 0 w 67665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0" h="6858000">
                <a:moveTo>
                  <a:pt x="0" y="0"/>
                </a:moveTo>
                <a:lnTo>
                  <a:pt x="6766560" y="0"/>
                </a:lnTo>
                <a:lnTo>
                  <a:pt x="67665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43" name="Straight Connector 7">
            <a:extLst>
              <a:ext uri="{FF2B5EF4-FFF2-40B4-BE49-F238E27FC236}">
                <a16:creationId xmlns:a16="http://schemas.microsoft.com/office/drawing/2014/main" id="{C91C6DE3-5076-6D8F-5611-0D583343C47C}"/>
              </a:ext>
            </a:extLst>
          </p:cNvPr>
          <p:cNvCxnSpPr>
            <a:cxnSpLocks/>
            <a:stCxn id="73" idx="0"/>
          </p:cNvCxnSpPr>
          <p:nvPr/>
        </p:nvCxnSpPr>
        <p:spPr>
          <a:xfrm>
            <a:off x="7152548" y="1329627"/>
            <a:ext cx="31070" cy="498384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69">
            <a:extLst>
              <a:ext uri="{FF2B5EF4-FFF2-40B4-BE49-F238E27FC236}">
                <a16:creationId xmlns:a16="http://schemas.microsoft.com/office/drawing/2014/main" id="{D0CD1338-F10B-C068-4D5D-0A2351160767}"/>
              </a:ext>
            </a:extLst>
          </p:cNvPr>
          <p:cNvGrpSpPr/>
          <p:nvPr/>
        </p:nvGrpSpPr>
        <p:grpSpPr>
          <a:xfrm>
            <a:off x="107070" y="1289799"/>
            <a:ext cx="7613474" cy="5348318"/>
            <a:chOff x="-523080" y="669848"/>
            <a:chExt cx="4488675" cy="4754208"/>
          </a:xfrm>
        </p:grpSpPr>
        <p:grpSp>
          <p:nvGrpSpPr>
            <p:cNvPr id="49" name="Group 1">
              <a:extLst>
                <a:ext uri="{FF2B5EF4-FFF2-40B4-BE49-F238E27FC236}">
                  <a16:creationId xmlns:a16="http://schemas.microsoft.com/office/drawing/2014/main" id="{FCAD5095-85F2-2732-1385-301A0B45D32E}"/>
                </a:ext>
              </a:extLst>
            </p:cNvPr>
            <p:cNvGrpSpPr/>
            <p:nvPr/>
          </p:nvGrpSpPr>
          <p:grpSpPr>
            <a:xfrm>
              <a:off x="-523080" y="669848"/>
              <a:ext cx="4460988" cy="733092"/>
              <a:chOff x="-523080" y="669848"/>
              <a:chExt cx="4460988" cy="733092"/>
            </a:xfrm>
          </p:grpSpPr>
          <p:grpSp>
            <p:nvGrpSpPr>
              <p:cNvPr id="68" name="Group 38">
                <a:extLst>
                  <a:ext uri="{FF2B5EF4-FFF2-40B4-BE49-F238E27FC236}">
                    <a16:creationId xmlns:a16="http://schemas.microsoft.com/office/drawing/2014/main" id="{91F750AE-6039-4E04-404B-2E0D9C826858}"/>
                  </a:ext>
                </a:extLst>
              </p:cNvPr>
              <p:cNvGrpSpPr/>
              <p:nvPr/>
            </p:nvGrpSpPr>
            <p:grpSpPr>
              <a:xfrm>
                <a:off x="3323536" y="682768"/>
                <a:ext cx="614372" cy="541441"/>
                <a:chOff x="3634034" y="972988"/>
                <a:chExt cx="682171" cy="601191"/>
              </a:xfrm>
            </p:grpSpPr>
            <p:sp>
              <p:nvSpPr>
                <p:cNvPr id="72" name="Oval 42">
                  <a:extLst>
                    <a:ext uri="{FF2B5EF4-FFF2-40B4-BE49-F238E27FC236}">
                      <a16:creationId xmlns:a16="http://schemas.microsoft.com/office/drawing/2014/main" id="{D8B4F759-090D-DA44-89DD-D3817C570097}"/>
                    </a:ext>
                  </a:extLst>
                </p:cNvPr>
                <p:cNvSpPr/>
                <p:nvPr/>
              </p:nvSpPr>
              <p:spPr>
                <a:xfrm>
                  <a:off x="3641186" y="972988"/>
                  <a:ext cx="650841" cy="601191"/>
                </a:xfrm>
                <a:prstGeom prst="ellipse">
                  <a:avLst/>
                </a:prstGeom>
                <a:ln w="254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73" name="TextBox 43">
                  <a:extLst>
                    <a:ext uri="{FF2B5EF4-FFF2-40B4-BE49-F238E27FC236}">
                      <a16:creationId xmlns:a16="http://schemas.microsoft.com/office/drawing/2014/main" id="{B5328C78-DF62-05C1-5D57-C36D367C5737}"/>
                    </a:ext>
                  </a:extLst>
                </p:cNvPr>
                <p:cNvSpPr txBox="1"/>
                <p:nvPr/>
              </p:nvSpPr>
              <p:spPr>
                <a:xfrm>
                  <a:off x="3634034" y="997952"/>
                  <a:ext cx="682171" cy="516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bg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01</a:t>
                  </a:r>
                </a:p>
              </p:txBody>
            </p:sp>
          </p:grpSp>
          <p:grpSp>
            <p:nvGrpSpPr>
              <p:cNvPr id="69" name="Group 39">
                <a:extLst>
                  <a:ext uri="{FF2B5EF4-FFF2-40B4-BE49-F238E27FC236}">
                    <a16:creationId xmlns:a16="http://schemas.microsoft.com/office/drawing/2014/main" id="{9EBE4745-43DC-422A-4213-6F8241DE882B}"/>
                  </a:ext>
                </a:extLst>
              </p:cNvPr>
              <p:cNvGrpSpPr/>
              <p:nvPr/>
            </p:nvGrpSpPr>
            <p:grpSpPr>
              <a:xfrm>
                <a:off x="-523080" y="669848"/>
                <a:ext cx="3809016" cy="733092"/>
                <a:chOff x="-404020" y="912287"/>
                <a:chExt cx="4229362" cy="813992"/>
              </a:xfrm>
            </p:grpSpPr>
            <p:sp>
              <p:nvSpPr>
                <p:cNvPr id="70" name="TextBox 40">
                  <a:extLst>
                    <a:ext uri="{FF2B5EF4-FFF2-40B4-BE49-F238E27FC236}">
                      <a16:creationId xmlns:a16="http://schemas.microsoft.com/office/drawing/2014/main" id="{33B1A7F0-8431-589A-C9E5-6B030BA2A3E2}"/>
                    </a:ext>
                  </a:extLst>
                </p:cNvPr>
                <p:cNvSpPr txBox="1"/>
                <p:nvPr/>
              </p:nvSpPr>
              <p:spPr>
                <a:xfrm>
                  <a:off x="2006480" y="912287"/>
                  <a:ext cx="1712686" cy="334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MA" sz="16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07 يوليوز  2022</a:t>
                  </a:r>
                  <a:endParaRPr lang="en-US" sz="1600" b="1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71" name="TextBox 41">
                  <a:extLst>
                    <a:ext uri="{FF2B5EF4-FFF2-40B4-BE49-F238E27FC236}">
                      <a16:creationId xmlns:a16="http://schemas.microsoft.com/office/drawing/2014/main" id="{DDDC511F-7816-5902-F939-6FE920852AC5}"/>
                    </a:ext>
                  </a:extLst>
                </p:cNvPr>
                <p:cNvSpPr txBox="1"/>
                <p:nvPr/>
              </p:nvSpPr>
              <p:spPr>
                <a:xfrm>
                  <a:off x="-404020" y="1149099"/>
                  <a:ext cx="4229362" cy="577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rtl="1">
                    <a:defRPr/>
                  </a:pPr>
                  <a:r>
                    <a:rPr lang="ar-MA" sz="1600" b="1" dirty="0">
                      <a:solidFill>
                        <a:schemeClr val="dk1"/>
                      </a:solidFill>
                      <a:latin typeface="Sakkal Majalla" panose="02000000000000000000" pitchFamily="2" charset="-78"/>
                      <a:ea typeface="Calibri"/>
                      <a:cs typeface="Sakkal Majalla" panose="02000000000000000000" pitchFamily="2" charset="-78"/>
                    </a:rPr>
                    <a:t>تنظيم يوم تحسيسي لتقديم مخرجات الدراسة حول استراتيجية التكوين لفائدة الموارد البشرية مع مختلف المتدخلين  و مناقشة مشروع تنظيم الهيئة الوطنية للتوجيه في مجال تدبير</a:t>
                  </a:r>
                  <a:r>
                    <a:rPr lang="fr-FR" sz="1600" b="1" dirty="0">
                      <a:solidFill>
                        <a:schemeClr val="dk1"/>
                      </a:solidFill>
                      <a:latin typeface="Sakkal Majalla" panose="02000000000000000000" pitchFamily="2" charset="-78"/>
                      <a:ea typeface="Calibri"/>
                      <a:cs typeface="Sakkal Majalla" panose="02000000000000000000" pitchFamily="2" charset="-78"/>
                    </a:rPr>
                    <a:t> </a:t>
                  </a:r>
                  <a:r>
                    <a:rPr lang="ar-MA" sz="1600" b="1" dirty="0">
                      <a:solidFill>
                        <a:schemeClr val="dk1"/>
                      </a:solidFill>
                      <a:latin typeface="Sakkal Majalla" panose="02000000000000000000" pitchFamily="2" charset="-78"/>
                      <a:ea typeface="Calibri"/>
                      <a:cs typeface="Sakkal Majalla" panose="02000000000000000000" pitchFamily="2" charset="-78"/>
                    </a:rPr>
                    <a:t>الموارد البشرية و التكوين </a:t>
                  </a:r>
                  <a:endParaRPr lang="en-US" sz="1600" b="1" dirty="0">
                    <a:solidFill>
                      <a:schemeClr val="dk1"/>
                    </a:solidFill>
                    <a:latin typeface="Sakkal Majalla" panose="02000000000000000000" pitchFamily="2" charset="-78"/>
                    <a:ea typeface="Calibri"/>
                    <a:cs typeface="Sakkal Majalla" panose="02000000000000000000" pitchFamily="2" charset="-78"/>
                  </a:endParaRPr>
                </a:p>
              </p:txBody>
            </p:sp>
          </p:grpSp>
        </p:grpSp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id="{48E0599A-2071-3BB8-EE44-5F726EC3177B}"/>
                </a:ext>
              </a:extLst>
            </p:cNvPr>
            <p:cNvGrpSpPr/>
            <p:nvPr/>
          </p:nvGrpSpPr>
          <p:grpSpPr>
            <a:xfrm>
              <a:off x="1691975" y="1726338"/>
              <a:ext cx="2267899" cy="3159934"/>
              <a:chOff x="1691975" y="1644451"/>
              <a:chExt cx="2267899" cy="3159934"/>
            </a:xfrm>
          </p:grpSpPr>
          <p:grpSp>
            <p:nvGrpSpPr>
              <p:cNvPr id="64" name="Group 32">
                <a:extLst>
                  <a:ext uri="{FF2B5EF4-FFF2-40B4-BE49-F238E27FC236}">
                    <a16:creationId xmlns:a16="http://schemas.microsoft.com/office/drawing/2014/main" id="{5082D0C4-3C2F-656A-1ADD-6B2525F0EBE7}"/>
                  </a:ext>
                </a:extLst>
              </p:cNvPr>
              <p:cNvGrpSpPr/>
              <p:nvPr/>
            </p:nvGrpSpPr>
            <p:grpSpPr>
              <a:xfrm>
                <a:off x="3345502" y="1644451"/>
                <a:ext cx="614372" cy="542888"/>
                <a:chOff x="3658423" y="745843"/>
                <a:chExt cx="682171" cy="602798"/>
              </a:xfrm>
            </p:grpSpPr>
            <p:sp>
              <p:nvSpPr>
                <p:cNvPr id="66" name="Oval 36">
                  <a:extLst>
                    <a:ext uri="{FF2B5EF4-FFF2-40B4-BE49-F238E27FC236}">
                      <a16:creationId xmlns:a16="http://schemas.microsoft.com/office/drawing/2014/main" id="{B80B8826-92E4-F449-3CA4-93FC38957C86}"/>
                    </a:ext>
                  </a:extLst>
                </p:cNvPr>
                <p:cNvSpPr/>
                <p:nvPr/>
              </p:nvSpPr>
              <p:spPr>
                <a:xfrm>
                  <a:off x="3665363" y="745843"/>
                  <a:ext cx="650841" cy="602798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67" name="TextBox 37">
                  <a:extLst>
                    <a:ext uri="{FF2B5EF4-FFF2-40B4-BE49-F238E27FC236}">
                      <a16:creationId xmlns:a16="http://schemas.microsoft.com/office/drawing/2014/main" id="{67B84855-4A98-F520-F7F1-DF85BF4CC675}"/>
                    </a:ext>
                  </a:extLst>
                </p:cNvPr>
                <p:cNvSpPr txBox="1"/>
                <p:nvPr/>
              </p:nvSpPr>
              <p:spPr>
                <a:xfrm>
                  <a:off x="3658423" y="820407"/>
                  <a:ext cx="682171" cy="516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bg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02</a:t>
                  </a:r>
                </a:p>
              </p:txBody>
            </p:sp>
          </p:grpSp>
          <p:sp>
            <p:nvSpPr>
              <p:cNvPr id="65" name="TextBox 34">
                <a:extLst>
                  <a:ext uri="{FF2B5EF4-FFF2-40B4-BE49-F238E27FC236}">
                    <a16:creationId xmlns:a16="http://schemas.microsoft.com/office/drawing/2014/main" id="{519ABB44-A68C-BD04-54CB-7D8FF7441D78}"/>
                  </a:ext>
                </a:extLst>
              </p:cNvPr>
              <p:cNvSpPr txBox="1"/>
              <p:nvPr/>
            </p:nvSpPr>
            <p:spPr>
              <a:xfrm>
                <a:off x="1691975" y="4503439"/>
                <a:ext cx="1542466" cy="30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MA" sz="16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ديسمبر  2022</a:t>
                </a:r>
                <a:endParaRPr lang="en-US" sz="16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51" name="Group 26">
              <a:extLst>
                <a:ext uri="{FF2B5EF4-FFF2-40B4-BE49-F238E27FC236}">
                  <a16:creationId xmlns:a16="http://schemas.microsoft.com/office/drawing/2014/main" id="{55738A70-348D-7832-A417-01CD087E8B3F}"/>
                </a:ext>
              </a:extLst>
            </p:cNvPr>
            <p:cNvGrpSpPr/>
            <p:nvPr/>
          </p:nvGrpSpPr>
          <p:grpSpPr>
            <a:xfrm>
              <a:off x="3339688" y="2721930"/>
              <a:ext cx="615051" cy="586156"/>
              <a:chOff x="3651966" y="465425"/>
              <a:chExt cx="682924" cy="650840"/>
            </a:xfrm>
          </p:grpSpPr>
          <p:sp>
            <p:nvSpPr>
              <p:cNvPr id="62" name="Oval 30">
                <a:extLst>
                  <a:ext uri="{FF2B5EF4-FFF2-40B4-BE49-F238E27FC236}">
                    <a16:creationId xmlns:a16="http://schemas.microsoft.com/office/drawing/2014/main" id="{A24642BC-18C4-FC58-523F-4CABED8FB5D8}"/>
                  </a:ext>
                </a:extLst>
              </p:cNvPr>
              <p:cNvSpPr/>
              <p:nvPr/>
            </p:nvSpPr>
            <p:spPr>
              <a:xfrm>
                <a:off x="3651966" y="465425"/>
                <a:ext cx="650841" cy="650840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3" name="TextBox 31">
                <a:extLst>
                  <a:ext uri="{FF2B5EF4-FFF2-40B4-BE49-F238E27FC236}">
                    <a16:creationId xmlns:a16="http://schemas.microsoft.com/office/drawing/2014/main" id="{4AB5F327-C612-ABE0-2F60-BDCB11AEEF9E}"/>
                  </a:ext>
                </a:extLst>
              </p:cNvPr>
              <p:cNvSpPr txBox="1"/>
              <p:nvPr/>
            </p:nvSpPr>
            <p:spPr>
              <a:xfrm>
                <a:off x="3652719" y="540397"/>
                <a:ext cx="682171" cy="516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03</a:t>
                </a:r>
              </a:p>
            </p:txBody>
          </p:sp>
        </p:grpSp>
        <p:grpSp>
          <p:nvGrpSpPr>
            <p:cNvPr id="52" name="Group 20">
              <a:extLst>
                <a:ext uri="{FF2B5EF4-FFF2-40B4-BE49-F238E27FC236}">
                  <a16:creationId xmlns:a16="http://schemas.microsoft.com/office/drawing/2014/main" id="{B574E48D-1F51-9C8B-BDB8-9A3A78138E6D}"/>
                </a:ext>
              </a:extLst>
            </p:cNvPr>
            <p:cNvGrpSpPr/>
            <p:nvPr/>
          </p:nvGrpSpPr>
          <p:grpSpPr>
            <a:xfrm>
              <a:off x="3329784" y="3715876"/>
              <a:ext cx="616864" cy="586155"/>
              <a:chOff x="3640978" y="183179"/>
              <a:chExt cx="684939" cy="650840"/>
            </a:xfrm>
          </p:grpSpPr>
          <p:sp>
            <p:nvSpPr>
              <p:cNvPr id="60" name="Oval 24">
                <a:extLst>
                  <a:ext uri="{FF2B5EF4-FFF2-40B4-BE49-F238E27FC236}">
                    <a16:creationId xmlns:a16="http://schemas.microsoft.com/office/drawing/2014/main" id="{7E641E93-DF49-A994-DBD5-30D6B644D45B}"/>
                  </a:ext>
                </a:extLst>
              </p:cNvPr>
              <p:cNvSpPr/>
              <p:nvPr/>
            </p:nvSpPr>
            <p:spPr>
              <a:xfrm>
                <a:off x="3675076" y="183179"/>
                <a:ext cx="650841" cy="650840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1" name="TextBox 25">
                <a:extLst>
                  <a:ext uri="{FF2B5EF4-FFF2-40B4-BE49-F238E27FC236}">
                    <a16:creationId xmlns:a16="http://schemas.microsoft.com/office/drawing/2014/main" id="{DC5DA1FE-FA64-5477-1C31-94CDB0A13EB8}"/>
                  </a:ext>
                </a:extLst>
              </p:cNvPr>
              <p:cNvSpPr txBox="1"/>
              <p:nvPr/>
            </p:nvSpPr>
            <p:spPr>
              <a:xfrm>
                <a:off x="3640978" y="280013"/>
                <a:ext cx="682171" cy="516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04</a:t>
                </a:r>
              </a:p>
            </p:txBody>
          </p:sp>
        </p:grpSp>
        <p:grpSp>
          <p:nvGrpSpPr>
            <p:cNvPr id="53" name="Group 66">
              <a:extLst>
                <a:ext uri="{FF2B5EF4-FFF2-40B4-BE49-F238E27FC236}">
                  <a16:creationId xmlns:a16="http://schemas.microsoft.com/office/drawing/2014/main" id="{028514DF-6FDE-A529-2C75-DE3F7F80238A}"/>
                </a:ext>
              </a:extLst>
            </p:cNvPr>
            <p:cNvGrpSpPr/>
            <p:nvPr/>
          </p:nvGrpSpPr>
          <p:grpSpPr>
            <a:xfrm>
              <a:off x="53858" y="2588504"/>
              <a:ext cx="3911737" cy="2835552"/>
              <a:chOff x="53858" y="2260955"/>
              <a:chExt cx="3911737" cy="2835552"/>
            </a:xfrm>
          </p:grpSpPr>
          <p:grpSp>
            <p:nvGrpSpPr>
              <p:cNvPr id="54" name="Group 14">
                <a:extLst>
                  <a:ext uri="{FF2B5EF4-FFF2-40B4-BE49-F238E27FC236}">
                    <a16:creationId xmlns:a16="http://schemas.microsoft.com/office/drawing/2014/main" id="{DB86A20D-F8D7-2D67-2E28-2ADBC32A5B81}"/>
                  </a:ext>
                </a:extLst>
              </p:cNvPr>
              <p:cNvGrpSpPr/>
              <p:nvPr/>
            </p:nvGrpSpPr>
            <p:grpSpPr>
              <a:xfrm>
                <a:off x="3351223" y="4510352"/>
                <a:ext cx="614372" cy="586155"/>
                <a:chOff x="3664776" y="43147"/>
                <a:chExt cx="682171" cy="650840"/>
              </a:xfrm>
            </p:grpSpPr>
            <p:sp>
              <p:nvSpPr>
                <p:cNvPr id="58" name="Oval 18">
                  <a:extLst>
                    <a:ext uri="{FF2B5EF4-FFF2-40B4-BE49-F238E27FC236}">
                      <a16:creationId xmlns:a16="http://schemas.microsoft.com/office/drawing/2014/main" id="{72F14AF5-8A89-F901-93E1-B6925A685CFB}"/>
                    </a:ext>
                  </a:extLst>
                </p:cNvPr>
                <p:cNvSpPr/>
                <p:nvPr/>
              </p:nvSpPr>
              <p:spPr>
                <a:xfrm>
                  <a:off x="3680101" y="43147"/>
                  <a:ext cx="650841" cy="650840"/>
                </a:xfrm>
                <a:prstGeom prst="ellipse">
                  <a:avLst/>
                </a:prstGeom>
                <a:ln w="254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9" name="TextBox 19">
                  <a:extLst>
                    <a:ext uri="{FF2B5EF4-FFF2-40B4-BE49-F238E27FC236}">
                      <a16:creationId xmlns:a16="http://schemas.microsoft.com/office/drawing/2014/main" id="{33850646-8B65-F4DB-983C-B0320FC47503}"/>
                    </a:ext>
                  </a:extLst>
                </p:cNvPr>
                <p:cNvSpPr txBox="1"/>
                <p:nvPr/>
              </p:nvSpPr>
              <p:spPr>
                <a:xfrm>
                  <a:off x="3664776" y="126853"/>
                  <a:ext cx="682171" cy="516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bg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05</a:t>
                  </a:r>
                </a:p>
              </p:txBody>
            </p:sp>
          </p:grpSp>
          <p:grpSp>
            <p:nvGrpSpPr>
              <p:cNvPr id="55" name="Group 15">
                <a:extLst>
                  <a:ext uri="{FF2B5EF4-FFF2-40B4-BE49-F238E27FC236}">
                    <a16:creationId xmlns:a16="http://schemas.microsoft.com/office/drawing/2014/main" id="{3A9FCD02-E1E3-6FE5-1C1C-C844FC5BCF97}"/>
                  </a:ext>
                </a:extLst>
              </p:cNvPr>
              <p:cNvGrpSpPr/>
              <p:nvPr/>
            </p:nvGrpSpPr>
            <p:grpSpPr>
              <a:xfrm>
                <a:off x="53858" y="2260955"/>
                <a:ext cx="3190280" cy="599662"/>
                <a:chOff x="236588" y="-2500837"/>
                <a:chExt cx="3542345" cy="665837"/>
              </a:xfrm>
            </p:grpSpPr>
            <p:sp>
              <p:nvSpPr>
                <p:cNvPr id="56" name="TextBox 16">
                  <a:extLst>
                    <a:ext uri="{FF2B5EF4-FFF2-40B4-BE49-F238E27FC236}">
                      <a16:creationId xmlns:a16="http://schemas.microsoft.com/office/drawing/2014/main" id="{4CE6B25B-895E-DA37-B031-825AE6477154}"/>
                    </a:ext>
                  </a:extLst>
                </p:cNvPr>
                <p:cNvSpPr txBox="1"/>
                <p:nvPr/>
              </p:nvSpPr>
              <p:spPr>
                <a:xfrm>
                  <a:off x="2027644" y="-2500837"/>
                  <a:ext cx="1712686" cy="334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MA" sz="16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أكتوبر  2022</a:t>
                  </a:r>
                  <a:endParaRPr lang="en-US" sz="1600" b="1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7" name="TextBox 17">
                  <a:extLst>
                    <a:ext uri="{FF2B5EF4-FFF2-40B4-BE49-F238E27FC236}">
                      <a16:creationId xmlns:a16="http://schemas.microsoft.com/office/drawing/2014/main" id="{BC508916-41D5-4D85-CFF8-CAFF104FD7E2}"/>
                    </a:ext>
                  </a:extLst>
                </p:cNvPr>
                <p:cNvSpPr txBox="1"/>
                <p:nvPr/>
              </p:nvSpPr>
              <p:spPr>
                <a:xfrm>
                  <a:off x="236588" y="-2169158"/>
                  <a:ext cx="3542345" cy="334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800">
                    <a:defRPr/>
                  </a:pPr>
                  <a:r>
                    <a:rPr lang="ar-MA" sz="1600" b="1" dirty="0">
                      <a:solidFill>
                        <a:schemeClr val="dk1"/>
                      </a:solidFill>
                      <a:latin typeface="Sakkal Majalla" panose="02000000000000000000" pitchFamily="2" charset="-78"/>
                      <a:ea typeface="Calibri"/>
                      <a:cs typeface="Sakkal Majalla" panose="02000000000000000000" pitchFamily="2" charset="-78"/>
                    </a:rPr>
                    <a:t>طرح مشروع المرسوم الخاص بإحداث الهيئة للدراسة و المناقشة مع باقي الفرقاء</a:t>
                  </a:r>
                  <a:r>
                    <a:rPr lang="fr-FR" sz="1600" b="1" dirty="0">
                      <a:solidFill>
                        <a:schemeClr val="dk1"/>
                      </a:solidFill>
                      <a:latin typeface="Sakkal Majalla" panose="02000000000000000000" pitchFamily="2" charset="-78"/>
                      <a:ea typeface="Calibri"/>
                      <a:cs typeface="Sakkal Majalla" panose="02000000000000000000" pitchFamily="2" charset="-78"/>
                    </a:rPr>
                    <a:t> </a:t>
                  </a:r>
                  <a:endParaRPr lang="en-US" sz="1600" b="1" dirty="0">
                    <a:solidFill>
                      <a:schemeClr val="dk1"/>
                    </a:solidFill>
                    <a:latin typeface="Sakkal Majalla" panose="02000000000000000000" pitchFamily="2" charset="-78"/>
                    <a:ea typeface="Calibri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sp>
        <p:nvSpPr>
          <p:cNvPr id="74" name="TextBox 41">
            <a:extLst>
              <a:ext uri="{FF2B5EF4-FFF2-40B4-BE49-F238E27FC236}">
                <a16:creationId xmlns:a16="http://schemas.microsoft.com/office/drawing/2014/main" id="{51F4F4A8-DCED-C7A2-96DF-715670D6E38D}"/>
              </a:ext>
            </a:extLst>
          </p:cNvPr>
          <p:cNvSpPr txBox="1"/>
          <p:nvPr/>
        </p:nvSpPr>
        <p:spPr>
          <a:xfrm>
            <a:off x="764198" y="6099526"/>
            <a:ext cx="580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rtl="1">
              <a:defRPr/>
            </a:pPr>
            <a:r>
              <a:rPr lang="ar-MA" sz="1600" b="1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عقد  اجتماع لتفعيل الهيئة الوطنية للتوجيه في مجال تدبير</a:t>
            </a:r>
            <a:r>
              <a:rPr lang="fr-FR" sz="1600" b="1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</a:t>
            </a:r>
            <a:r>
              <a:rPr lang="ar-MA" sz="1600" b="1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الموارد البشرية و التكوين</a:t>
            </a:r>
            <a:endParaRPr lang="en-US" sz="1600" b="1" dirty="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75" name="TextBox 41">
            <a:extLst>
              <a:ext uri="{FF2B5EF4-FFF2-40B4-BE49-F238E27FC236}">
                <a16:creationId xmlns:a16="http://schemas.microsoft.com/office/drawing/2014/main" id="{3241AD88-2A45-5FF3-68CD-7273C505AA2C}"/>
              </a:ext>
            </a:extLst>
          </p:cNvPr>
          <p:cNvSpPr txBox="1"/>
          <p:nvPr/>
        </p:nvSpPr>
        <p:spPr>
          <a:xfrm>
            <a:off x="242047" y="2689214"/>
            <a:ext cx="630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rtl="1">
              <a:defRPr/>
            </a:pPr>
            <a:r>
              <a:rPr lang="ar-MA" sz="1600" b="1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إتمام إعداد مشروع مرسوم خاص بإحداث الهيئة الوطنية للتوجيه في مجال تدبير الموارد البشرية و التكوين </a:t>
            </a:r>
            <a:endParaRPr lang="en-US" sz="1600" b="1" dirty="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76" name="TextBox 41">
            <a:extLst>
              <a:ext uri="{FF2B5EF4-FFF2-40B4-BE49-F238E27FC236}">
                <a16:creationId xmlns:a16="http://schemas.microsoft.com/office/drawing/2014/main" id="{7BAD47D2-A654-97D4-454F-051D59C175B9}"/>
              </a:ext>
            </a:extLst>
          </p:cNvPr>
          <p:cNvSpPr txBox="1"/>
          <p:nvPr/>
        </p:nvSpPr>
        <p:spPr>
          <a:xfrm>
            <a:off x="162693" y="4945367"/>
            <a:ext cx="652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rtl="1">
              <a:defRPr/>
            </a:pPr>
            <a:r>
              <a:rPr lang="ar-MA" sz="1600" b="1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عرض مشروع المرسوم الخاص بإحداث الهيئة على مصالح الأمانة العامة للحكومة، من أجل الاستشارة التقنية</a:t>
            </a:r>
            <a:endParaRPr lang="en-US" sz="1600" b="1" dirty="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77" name="TextBox 34">
            <a:extLst>
              <a:ext uri="{FF2B5EF4-FFF2-40B4-BE49-F238E27FC236}">
                <a16:creationId xmlns:a16="http://schemas.microsoft.com/office/drawing/2014/main" id="{256EE625-62C2-4BDC-FB65-FF8375E0DF5C}"/>
              </a:ext>
            </a:extLst>
          </p:cNvPr>
          <p:cNvSpPr txBox="1"/>
          <p:nvPr/>
        </p:nvSpPr>
        <p:spPr>
          <a:xfrm>
            <a:off x="3841449" y="2422768"/>
            <a:ext cx="2616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سبتمبر  2022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TextBox 34">
            <a:extLst>
              <a:ext uri="{FF2B5EF4-FFF2-40B4-BE49-F238E27FC236}">
                <a16:creationId xmlns:a16="http://schemas.microsoft.com/office/drawing/2014/main" id="{A0FDC6E9-CF51-678A-6819-D299B188B3C5}"/>
              </a:ext>
            </a:extLst>
          </p:cNvPr>
          <p:cNvSpPr txBox="1"/>
          <p:nvPr/>
        </p:nvSpPr>
        <p:spPr>
          <a:xfrm>
            <a:off x="3726238" y="4598615"/>
            <a:ext cx="2616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نونبر  2022 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10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00;p32"/>
          <p:cNvSpPr/>
          <p:nvPr/>
        </p:nvSpPr>
        <p:spPr>
          <a:xfrm rot="10800000" flipH="1">
            <a:off x="5577555" y="-518445"/>
            <a:ext cx="1036890" cy="1036890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624;p14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13" name="Google Shape;625;p14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26;p1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27;p1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628;p14"/>
          <p:cNvGrpSpPr/>
          <p:nvPr/>
        </p:nvGrpSpPr>
        <p:grpSpPr>
          <a:xfrm>
            <a:off x="5453034" y="953297"/>
            <a:ext cx="1371600" cy="110556"/>
            <a:chOff x="-170626" y="0"/>
            <a:chExt cx="13534857" cy="166915"/>
          </a:xfrm>
        </p:grpSpPr>
        <p:sp>
          <p:nvSpPr>
            <p:cNvPr id="17" name="Google Shape;629;p14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30;p1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631;p1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703;p32"/>
          <p:cNvSpPr txBox="1">
            <a:spLocks noGrp="1"/>
          </p:cNvSpPr>
          <p:nvPr>
            <p:ph type="sldNum" idx="12"/>
          </p:nvPr>
        </p:nvSpPr>
        <p:spPr>
          <a:xfrm>
            <a:off x="9033294" y="631176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0013C91-00B7-48DE-ACE9-C81FAB6521C2}"/>
              </a:ext>
            </a:extLst>
          </p:cNvPr>
          <p:cNvSpPr txBox="1"/>
          <p:nvPr/>
        </p:nvSpPr>
        <p:spPr>
          <a:xfrm>
            <a:off x="3352800" y="2821632"/>
            <a:ext cx="5971309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شكرا على حسن المتابعة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104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sz="4000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</a:t>
            </a:r>
            <a:r>
              <a:rPr lang="ar-MA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المحور الأول </a:t>
            </a:r>
            <a:r>
              <a:rPr lang="ar-MA" dirty="0" err="1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للإستراتيجية</a:t>
            </a:r>
            <a:r>
              <a:rPr lang="ar-MA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تطوير منظومة تكوين الموارد البشرية بالجماعات الترابية </a:t>
            </a:r>
            <a:endParaRPr lang="fr-F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3" name="Rectangle avec flèche vers le bas 22">
            <a:extLst>
              <a:ext uri="{FF2B5EF4-FFF2-40B4-BE49-F238E27FC236}">
                <a16:creationId xmlns:a16="http://schemas.microsoft.com/office/drawing/2014/main" id="{B9EAF5B4-9272-0A2D-F7FD-CE8B3FBF160A}"/>
              </a:ext>
            </a:extLst>
          </p:cNvPr>
          <p:cNvSpPr/>
          <p:nvPr/>
        </p:nvSpPr>
        <p:spPr>
          <a:xfrm>
            <a:off x="4411606" y="1727172"/>
            <a:ext cx="3529012" cy="2237456"/>
          </a:xfrm>
          <a:prstGeom prst="downArrowCallout">
            <a:avLst/>
          </a:pr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MA" dirty="0">
                <a:solidFill>
                  <a:schemeClr val="tx1"/>
                </a:solidFill>
                <a:cs typeface="Calibri" panose="020F0502020204030204" pitchFamily="34" charset="0"/>
              </a:rPr>
              <a:t>وضع نظام حكامة يضمن الاحترافية في تدبير أنشطة التكوين الموجهة للجماعة الترابية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7A41341E-42A3-7231-BA81-EB9D39FAFAD4}"/>
              </a:ext>
            </a:extLst>
          </p:cNvPr>
          <p:cNvSpPr/>
          <p:nvPr/>
        </p:nvSpPr>
        <p:spPr>
          <a:xfrm>
            <a:off x="4161575" y="4059413"/>
            <a:ext cx="4029075" cy="23155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6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تخويل  مسؤولية الاشراف على تكوين  الموارد البشرية بالجماعات  الترابية للجهة وإحداث الهيأة الوطنية للتوجيه في  مجال تدبير الموارد البشرية و  التكوين </a:t>
            </a:r>
            <a:endParaRPr lang="fr-FR" sz="2600" b="1" dirty="0">
              <a:solidFill>
                <a:schemeClr val="bg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grpSp>
        <p:nvGrpSpPr>
          <p:cNvPr id="27" name="Google Shape;624;p14">
            <a:extLst>
              <a:ext uri="{FF2B5EF4-FFF2-40B4-BE49-F238E27FC236}">
                <a16:creationId xmlns:a16="http://schemas.microsoft.com/office/drawing/2014/main" id="{126886B5-0C84-938F-9239-BCF93894EE75}"/>
              </a:ext>
            </a:extLst>
          </p:cNvPr>
          <p:cNvGrpSpPr/>
          <p:nvPr/>
        </p:nvGrpSpPr>
        <p:grpSpPr>
          <a:xfrm>
            <a:off x="-671428" y="6762942"/>
            <a:ext cx="13534857" cy="110556"/>
            <a:chOff x="-170626" y="0"/>
            <a:chExt cx="13534857" cy="166915"/>
          </a:xfrm>
        </p:grpSpPr>
        <p:sp>
          <p:nvSpPr>
            <p:cNvPr id="28" name="Google Shape;625;p14">
              <a:extLst>
                <a:ext uri="{FF2B5EF4-FFF2-40B4-BE49-F238E27FC236}">
                  <a16:creationId xmlns:a16="http://schemas.microsoft.com/office/drawing/2014/main" id="{2B11802B-0779-5E55-68FD-14B95608062F}"/>
                </a:ext>
              </a:extLst>
            </p:cNvPr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26;p14">
              <a:extLst>
                <a:ext uri="{FF2B5EF4-FFF2-40B4-BE49-F238E27FC236}">
                  <a16:creationId xmlns:a16="http://schemas.microsoft.com/office/drawing/2014/main" id="{623A003E-872F-B1B0-5A4F-40F91D00C290}"/>
                </a:ext>
              </a:extLst>
            </p:cNvPr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27;p14">
              <a:extLst>
                <a:ext uri="{FF2B5EF4-FFF2-40B4-BE49-F238E27FC236}">
                  <a16:creationId xmlns:a16="http://schemas.microsoft.com/office/drawing/2014/main" id="{6551A129-94ED-9C5D-26E5-4BFF0F93B473}"/>
                </a:ext>
              </a:extLst>
            </p:cNvPr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23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0FE81872-AB9D-2612-DAC3-613D34B4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نظام الحكامة في تدبير الموارد البشرية والتكوين يضمن توزيع ملائم للأدوار و المهام بين مختلف المتدخلين</a:t>
            </a:r>
            <a:endParaRPr lang="fr-FR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4" name="Google Shape;624;p14">
            <a:extLst>
              <a:ext uri="{FF2B5EF4-FFF2-40B4-BE49-F238E27FC236}">
                <a16:creationId xmlns:a16="http://schemas.microsoft.com/office/drawing/2014/main" id="{9365DA3F-A16D-8D1F-48BD-8E72976543DA}"/>
              </a:ext>
            </a:extLst>
          </p:cNvPr>
          <p:cNvGrpSpPr/>
          <p:nvPr/>
        </p:nvGrpSpPr>
        <p:grpSpPr>
          <a:xfrm>
            <a:off x="-671428" y="6762942"/>
            <a:ext cx="13534857" cy="110556"/>
            <a:chOff x="-170626" y="0"/>
            <a:chExt cx="13534857" cy="166915"/>
          </a:xfrm>
        </p:grpSpPr>
        <p:sp>
          <p:nvSpPr>
            <p:cNvPr id="27" name="Google Shape;625;p14">
              <a:extLst>
                <a:ext uri="{FF2B5EF4-FFF2-40B4-BE49-F238E27FC236}">
                  <a16:creationId xmlns:a16="http://schemas.microsoft.com/office/drawing/2014/main" id="{D4DFCF52-1356-1808-DB37-08665CBADA01}"/>
                </a:ext>
              </a:extLst>
            </p:cNvPr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626;p14">
              <a:extLst>
                <a:ext uri="{FF2B5EF4-FFF2-40B4-BE49-F238E27FC236}">
                  <a16:creationId xmlns:a16="http://schemas.microsoft.com/office/drawing/2014/main" id="{BF4DEED7-8238-8062-DFCF-3870489E8CAE}"/>
                </a:ext>
              </a:extLst>
            </p:cNvPr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27;p14">
              <a:extLst>
                <a:ext uri="{FF2B5EF4-FFF2-40B4-BE49-F238E27FC236}">
                  <a16:creationId xmlns:a16="http://schemas.microsoft.com/office/drawing/2014/main" id="{8E479756-B3A5-1136-B14C-0E29E98D587D}"/>
                </a:ext>
              </a:extLst>
            </p:cNvPr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Ellipse 31">
            <a:extLst>
              <a:ext uri="{FF2B5EF4-FFF2-40B4-BE49-F238E27FC236}">
                <a16:creationId xmlns:a16="http://schemas.microsoft.com/office/drawing/2014/main" id="{66FD62D5-BA8C-65C6-C397-5B5E0F773615}"/>
              </a:ext>
            </a:extLst>
          </p:cNvPr>
          <p:cNvSpPr/>
          <p:nvPr/>
        </p:nvSpPr>
        <p:spPr>
          <a:xfrm>
            <a:off x="3504090" y="1839595"/>
            <a:ext cx="5422188" cy="4609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0" dirty="0">
              <a:solidFill>
                <a:prstClr val="black">
                  <a:lumMod val="85000"/>
                  <a:lumOff val="1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orme libre 18">
            <a:extLst>
              <a:ext uri="{FF2B5EF4-FFF2-40B4-BE49-F238E27FC236}">
                <a16:creationId xmlns:a16="http://schemas.microsoft.com/office/drawing/2014/main" id="{EB1F2191-1D14-E2F1-C974-EBB87AAC4FA1}"/>
              </a:ext>
            </a:extLst>
          </p:cNvPr>
          <p:cNvSpPr/>
          <p:nvPr/>
        </p:nvSpPr>
        <p:spPr>
          <a:xfrm>
            <a:off x="1644377" y="2838108"/>
            <a:ext cx="2772000" cy="707886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المديرية العامة للجماعات الترابية:</a:t>
            </a:r>
          </a:p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دور المواكبة</a:t>
            </a:r>
            <a:endParaRPr lang="fr-FR" sz="2000" b="1" dirty="0">
              <a:solidFill>
                <a:schemeClr val="bg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34" name="Forme libre 22">
            <a:extLst>
              <a:ext uri="{FF2B5EF4-FFF2-40B4-BE49-F238E27FC236}">
                <a16:creationId xmlns:a16="http://schemas.microsoft.com/office/drawing/2014/main" id="{45D3E7FD-2634-5C69-103E-9FA732D39B71}"/>
              </a:ext>
            </a:extLst>
          </p:cNvPr>
          <p:cNvSpPr/>
          <p:nvPr/>
        </p:nvSpPr>
        <p:spPr>
          <a:xfrm>
            <a:off x="1885135" y="5372712"/>
            <a:ext cx="2772000" cy="707886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عمالة أو إقليم :</a:t>
            </a:r>
          </a:p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دور دعم  التنفيذ</a:t>
            </a:r>
            <a:endParaRPr lang="fr-FR" sz="2000" b="1" dirty="0">
              <a:solidFill>
                <a:schemeClr val="bg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35" name="Forme libre 24">
            <a:extLst>
              <a:ext uri="{FF2B5EF4-FFF2-40B4-BE49-F238E27FC236}">
                <a16:creationId xmlns:a16="http://schemas.microsoft.com/office/drawing/2014/main" id="{F0DD93FF-8079-A464-71A7-4E7DCD3A1534}"/>
              </a:ext>
            </a:extLst>
          </p:cNvPr>
          <p:cNvSpPr/>
          <p:nvPr/>
        </p:nvSpPr>
        <p:spPr>
          <a:xfrm>
            <a:off x="7368377" y="2883706"/>
            <a:ext cx="3087514" cy="707886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الجهات :</a:t>
            </a:r>
          </a:p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دور الإشراف و التنفيذ</a:t>
            </a:r>
            <a:endParaRPr lang="fr-FR" sz="2000" b="1" dirty="0">
              <a:solidFill>
                <a:schemeClr val="bg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38" name="Forme libre 27">
            <a:extLst>
              <a:ext uri="{FF2B5EF4-FFF2-40B4-BE49-F238E27FC236}">
                <a16:creationId xmlns:a16="http://schemas.microsoft.com/office/drawing/2014/main" id="{B4D87581-99E3-E615-CCBA-729BF5697999}"/>
              </a:ext>
            </a:extLst>
          </p:cNvPr>
          <p:cNvSpPr/>
          <p:nvPr/>
        </p:nvSpPr>
        <p:spPr>
          <a:xfrm>
            <a:off x="7730752" y="5348561"/>
            <a:ext cx="2952000" cy="707886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الجماعات الترابية :</a:t>
            </a:r>
          </a:p>
          <a:p>
            <a:pPr algn="ctr" defTabSz="457200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دور التنفيذ</a:t>
            </a:r>
            <a:endParaRPr lang="fr-FR" sz="2000" b="1" dirty="0">
              <a:solidFill>
                <a:schemeClr val="bg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274A62-F3CD-BAE8-9C84-A00E88A80500}"/>
              </a:ext>
            </a:extLst>
          </p:cNvPr>
          <p:cNvSpPr/>
          <p:nvPr/>
        </p:nvSpPr>
        <p:spPr>
          <a:xfrm>
            <a:off x="4626911" y="1525667"/>
            <a:ext cx="3376116" cy="945991"/>
          </a:xfrm>
          <a:prstGeom prst="rect">
            <a:avLst/>
          </a:prstGeom>
          <a:solidFill>
            <a:schemeClr val="bg1"/>
          </a:solidFill>
          <a:ln>
            <a:solidFill>
              <a:srgbClr val="34486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200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هيئة وطنية للتوجيه في مجال تدبير الموارد البشرية و التكوين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240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دور توجيهي و اختيارات استراتيجية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Espace réservé du numéro de diapositive 3">
            <a:extLst>
              <a:ext uri="{FF2B5EF4-FFF2-40B4-BE49-F238E27FC236}">
                <a16:creationId xmlns:a16="http://schemas.microsoft.com/office/drawing/2014/main" id="{19EB57E4-8AE5-FFF0-AAA7-E8C50790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716" y="6356350"/>
            <a:ext cx="2743200" cy="36512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55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1659D6F5-A975-5665-1B34-23B6C157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مهام الهيئة الوطنية للتوجيه في مجال تدبير الموارد البشرية و التكوين</a:t>
            </a:r>
            <a:endParaRPr lang="fr-FR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oogle Shape;624;p14">
            <a:extLst>
              <a:ext uri="{FF2B5EF4-FFF2-40B4-BE49-F238E27FC236}">
                <a16:creationId xmlns:a16="http://schemas.microsoft.com/office/drawing/2014/main" id="{FE556DBA-575E-7313-928B-10DD86120D2A}"/>
              </a:ext>
            </a:extLst>
          </p:cNvPr>
          <p:cNvGrpSpPr/>
          <p:nvPr/>
        </p:nvGrpSpPr>
        <p:grpSpPr>
          <a:xfrm>
            <a:off x="-671428" y="6762942"/>
            <a:ext cx="13534857" cy="110556"/>
            <a:chOff x="-170626" y="0"/>
            <a:chExt cx="13534857" cy="166915"/>
          </a:xfrm>
        </p:grpSpPr>
        <p:sp>
          <p:nvSpPr>
            <p:cNvPr id="18" name="Google Shape;625;p14">
              <a:extLst>
                <a:ext uri="{FF2B5EF4-FFF2-40B4-BE49-F238E27FC236}">
                  <a16:creationId xmlns:a16="http://schemas.microsoft.com/office/drawing/2014/main" id="{8E456175-C0CA-C360-0ECC-F19BEECED8ED}"/>
                </a:ext>
              </a:extLst>
            </p:cNvPr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626;p14">
              <a:extLst>
                <a:ext uri="{FF2B5EF4-FFF2-40B4-BE49-F238E27FC236}">
                  <a16:creationId xmlns:a16="http://schemas.microsoft.com/office/drawing/2014/main" id="{BEC3100F-533D-0E1F-C31E-C9EB670C2535}"/>
                </a:ext>
              </a:extLst>
            </p:cNvPr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27;p14">
              <a:extLst>
                <a:ext uri="{FF2B5EF4-FFF2-40B4-BE49-F238E27FC236}">
                  <a16:creationId xmlns:a16="http://schemas.microsoft.com/office/drawing/2014/main" id="{CA007449-DC39-B156-D66D-5CD7BA1D4F26}"/>
                </a:ext>
              </a:extLst>
            </p:cNvPr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A9BEB06A-2F5D-832F-6CE8-615D3C190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150344"/>
              </p:ext>
            </p:extLst>
          </p:nvPr>
        </p:nvGraphicFramePr>
        <p:xfrm>
          <a:off x="123825" y="1499887"/>
          <a:ext cx="11506200" cy="497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5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624;p14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28" name="Google Shape;625;p14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26;p1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27;p1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BEC0F4C7-73D8-556C-C40E-C9F78038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اختصاصات الهيأة  الوطنية للتوجيه في مجال تدبير الموارد البشرية و التكوين</a:t>
            </a:r>
            <a:endParaRPr lang="fr-FR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34F616D7-50AB-7B6D-C1C7-DFAA415B3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3179"/>
              </p:ext>
            </p:extLst>
          </p:nvPr>
        </p:nvGraphicFramePr>
        <p:xfrm>
          <a:off x="66675" y="1407377"/>
          <a:ext cx="118872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0803">
                  <a:extLst>
                    <a:ext uri="{9D8B030D-6E8A-4147-A177-3AD203B41FA5}">
                      <a16:colId xmlns:a16="http://schemas.microsoft.com/office/drawing/2014/main" val="2808509009"/>
                    </a:ext>
                  </a:extLst>
                </a:gridCol>
                <a:gridCol w="1016397">
                  <a:extLst>
                    <a:ext uri="{9D8B030D-6E8A-4147-A177-3AD203B41FA5}">
                      <a16:colId xmlns:a16="http://schemas.microsoft.com/office/drawing/2014/main" val="1689175482"/>
                    </a:ext>
                  </a:extLst>
                </a:gridCol>
              </a:tblGrid>
              <a:tr h="1062696">
                <a:tc>
                  <a:txBody>
                    <a:bodyPr/>
                    <a:lstStyle/>
                    <a:p>
                      <a:pPr lvl="0" algn="just" rtl="1"/>
                      <a:r>
                        <a:rPr lang="ar-MA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تحديد التوجهات والمحاور الاستراتيجية فيما يخص تدبير الموارد البشرية و التكوين  بالجماعات  الترابية </a:t>
                      </a:r>
                      <a:endParaRPr lang="fr-FR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المهمة </a:t>
                      </a:r>
                      <a:endParaRPr lang="fr-FR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4175612908"/>
                  </a:ext>
                </a:extLst>
              </a:tr>
            </a:tbl>
          </a:graphicData>
        </a:graphic>
      </p:graphicFrame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C16DE163-7732-1FCE-96B2-49220C77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716" y="6356350"/>
            <a:ext cx="2743200" cy="365125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F70B1D2B-FBD9-313D-F9B4-22B3C2C13C57}"/>
              </a:ext>
            </a:extLst>
          </p:cNvPr>
          <p:cNvSpPr/>
          <p:nvPr/>
        </p:nvSpPr>
        <p:spPr>
          <a:xfrm>
            <a:off x="381001" y="2710797"/>
            <a:ext cx="10349388" cy="829635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وضع وتحديد التوجهات الإستراتيجية التي تخص الموارد البشرية والتكوين بجميع فروعه على مستوى الجماعات الترابية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1AC13FF6-CB6C-6774-5803-BA78689F048A}"/>
              </a:ext>
            </a:extLst>
          </p:cNvPr>
          <p:cNvSpPr/>
          <p:nvPr/>
        </p:nvSpPr>
        <p:spPr>
          <a:xfrm>
            <a:off x="314325" y="3780465"/>
            <a:ext cx="10493926" cy="829635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rgbClr val="DEA9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indent="-285750" algn="just" defTabSz="488950" rtl="1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تتبع تنفيذ هذه الإستراتيجية و المواكبة  المشاريع والبرامج المسطرة من طرف الهيأة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7F369B27-0CD1-F280-EBEE-F0CFA08461E0}"/>
              </a:ext>
            </a:extLst>
          </p:cNvPr>
          <p:cNvSpPr/>
          <p:nvPr/>
        </p:nvSpPr>
        <p:spPr>
          <a:xfrm>
            <a:off x="314325" y="4875277"/>
            <a:ext cx="10506551" cy="829635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rgbClr val="46B688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lvl="0" indent="-285750" algn="just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ابداء </a:t>
            </a: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Josefin Sans"/>
              </a:rPr>
              <a:t>الرأي</a:t>
            </a:r>
            <a:r>
              <a:rPr lang="fr-FR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Josefin Sans"/>
              </a:rPr>
              <a:t> </a:t>
            </a: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Josefin Sans"/>
              </a:rPr>
              <a:t>حول التصاميم المديرية الجهوية للتكوين بالجماعات الترابية و مختلف الوثائق ذات الصبغة الوطنية والجهوية الخاصة ب</a:t>
            </a: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تدبير الموارد البشرية  ومنظومة  التكوين</a:t>
            </a:r>
            <a:endParaRPr lang="fr-FR" sz="24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9703805" y="3812223"/>
            <a:ext cx="3363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MA" sz="44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الإختصاصات</a:t>
            </a:r>
          </a:p>
        </p:txBody>
      </p:sp>
    </p:spTree>
    <p:extLst>
      <p:ext uri="{BB962C8B-B14F-4D97-AF65-F5344CB8AC3E}">
        <p14:creationId xmlns:p14="http://schemas.microsoft.com/office/powerpoint/2010/main" val="118634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624;p14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28" name="Google Shape;625;p14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26;p1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27;p1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BEC0F4C7-73D8-556C-C40E-C9F78038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اختصاصات </a:t>
            </a:r>
            <a:r>
              <a:rPr lang="ar-MA" sz="3200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الهيئة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الوطنية للتوجيه في مجال تدبير الموارد البشرية و التكوين</a:t>
            </a:r>
            <a:endParaRPr lang="fr-FR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34F616D7-50AB-7B6D-C1C7-DFAA415B3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04356"/>
              </p:ext>
            </p:extLst>
          </p:nvPr>
        </p:nvGraphicFramePr>
        <p:xfrm>
          <a:off x="66675" y="1407377"/>
          <a:ext cx="11887200" cy="106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0803">
                  <a:extLst>
                    <a:ext uri="{9D8B030D-6E8A-4147-A177-3AD203B41FA5}">
                      <a16:colId xmlns:a16="http://schemas.microsoft.com/office/drawing/2014/main" val="2808509009"/>
                    </a:ext>
                  </a:extLst>
                </a:gridCol>
                <a:gridCol w="1016397">
                  <a:extLst>
                    <a:ext uri="{9D8B030D-6E8A-4147-A177-3AD203B41FA5}">
                      <a16:colId xmlns:a16="http://schemas.microsoft.com/office/drawing/2014/main" val="1689175482"/>
                    </a:ext>
                  </a:extLst>
                </a:gridCol>
              </a:tblGrid>
              <a:tr h="1062696">
                <a:tc>
                  <a:txBody>
                    <a:bodyPr/>
                    <a:lstStyle/>
                    <a:p>
                      <a:pPr algn="just" rtl="1"/>
                      <a:r>
                        <a:rPr lang="ar-MA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التنسيق بين مختلف الفاعلين في مجال تدبير الموارد البشرية والتكوين بالجماعات الترابية </a:t>
                      </a:r>
                      <a:endParaRPr lang="fr-FR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المهمة </a:t>
                      </a:r>
                      <a:endParaRPr lang="fr-FR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4175612908"/>
                  </a:ext>
                </a:extLst>
              </a:tr>
            </a:tbl>
          </a:graphicData>
        </a:graphic>
      </p:graphicFrame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C16DE163-7732-1FCE-96B2-49220C77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716" y="6356350"/>
            <a:ext cx="2743200" cy="365125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9504716" y="4011312"/>
            <a:ext cx="3761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MA" sz="44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الإختصاصات</a:t>
            </a: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F70B1D2B-FBD9-313D-F9B4-22B3C2C13C57}"/>
              </a:ext>
            </a:extLst>
          </p:cNvPr>
          <p:cNvSpPr/>
          <p:nvPr/>
        </p:nvSpPr>
        <p:spPr>
          <a:xfrm>
            <a:off x="516275" y="2602546"/>
            <a:ext cx="10349388" cy="792000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الحرص على انسجام تدخلات الفاعلين في ميدان الموارد البشرية  و التكوين  بالجماعات الترابية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1AC13FF6-CB6C-6774-5803-BA78689F048A}"/>
              </a:ext>
            </a:extLst>
          </p:cNvPr>
          <p:cNvSpPr/>
          <p:nvPr/>
        </p:nvSpPr>
        <p:spPr>
          <a:xfrm>
            <a:off x="416981" y="3619874"/>
            <a:ext cx="10493926" cy="792000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rgbClr val="DEA9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indent="-285750" algn="just" defTabSz="488950" rtl="1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اقتراح تدابير من شانها ضمان تكامل وخلق تعاضد في ميدان الموارد البشرية  و التكوين  بالجماعات الترابية 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7F369B27-0CD1-F280-EBEE-F0CFA08461E0}"/>
              </a:ext>
            </a:extLst>
          </p:cNvPr>
          <p:cNvSpPr/>
          <p:nvPr/>
        </p:nvSpPr>
        <p:spPr>
          <a:xfrm>
            <a:off x="375320" y="4622343"/>
            <a:ext cx="10506551" cy="792000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rgbClr val="46B688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indent="-285750" algn="just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تنسيق تدبير الموارد البشرية و منظومة التكوين بالجماعات الترابية مع السياسات الوطنية والقطاعية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F70B1D2B-FBD9-313D-F9B4-22B3C2C13C57}"/>
              </a:ext>
            </a:extLst>
          </p:cNvPr>
          <p:cNvSpPr/>
          <p:nvPr/>
        </p:nvSpPr>
        <p:spPr>
          <a:xfrm>
            <a:off x="516275" y="5565390"/>
            <a:ext cx="10349388" cy="792000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مواكبة الجماعات الترابية في تسريع برامج الرقمنة في مجال الموارد البشرية 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752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624;p14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28" name="Google Shape;625;p14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26;p1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27;p1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BEC0F4C7-73D8-556C-C40E-C9F78038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اختصاصات الهيئة  الوطنية للتوجيه في مجال تدبير الموارد البشرية و التكوين</a:t>
            </a:r>
            <a:endParaRPr lang="fr-FR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34F616D7-50AB-7B6D-C1C7-DFAA415B3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425329"/>
              </p:ext>
            </p:extLst>
          </p:nvPr>
        </p:nvGraphicFramePr>
        <p:xfrm>
          <a:off x="66675" y="1407377"/>
          <a:ext cx="118872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0803">
                  <a:extLst>
                    <a:ext uri="{9D8B030D-6E8A-4147-A177-3AD203B41FA5}">
                      <a16:colId xmlns:a16="http://schemas.microsoft.com/office/drawing/2014/main" val="2808509009"/>
                    </a:ext>
                  </a:extLst>
                </a:gridCol>
                <a:gridCol w="1016397">
                  <a:extLst>
                    <a:ext uri="{9D8B030D-6E8A-4147-A177-3AD203B41FA5}">
                      <a16:colId xmlns:a16="http://schemas.microsoft.com/office/drawing/2014/main" val="1689175482"/>
                    </a:ext>
                  </a:extLst>
                </a:gridCol>
              </a:tblGrid>
              <a:tr h="1062696">
                <a:tc>
                  <a:txBody>
                    <a:bodyPr/>
                    <a:lstStyle/>
                    <a:p>
                      <a:pPr lvl="0" algn="just" defTabSz="914400" rtl="1">
                        <a:defRPr/>
                      </a:pPr>
                      <a:r>
                        <a:rPr lang="ar-MA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تقييم وتتبع البرامج المنجزة في اطار تدبير الموارد البشرية  ومنظومه  التكوين  بالجماعات  الترابية </a:t>
                      </a:r>
                      <a:endParaRPr lang="fr-FR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المهمة </a:t>
                      </a:r>
                      <a:endParaRPr lang="fr-FR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4175612908"/>
                  </a:ext>
                </a:extLst>
              </a:tr>
            </a:tbl>
          </a:graphicData>
        </a:graphic>
      </p:graphicFrame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C16DE163-7732-1FCE-96B2-49220C77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716" y="6356350"/>
            <a:ext cx="2743200" cy="365125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9703805" y="3812223"/>
            <a:ext cx="3363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MA" sz="44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الإختصاصات</a:t>
            </a: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F70B1D2B-FBD9-313D-F9B4-22B3C2C13C57}"/>
              </a:ext>
            </a:extLst>
          </p:cNvPr>
          <p:cNvSpPr/>
          <p:nvPr/>
        </p:nvSpPr>
        <p:spPr>
          <a:xfrm>
            <a:off x="361952" y="2673694"/>
            <a:ext cx="10349388" cy="792000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وضع حصيلة سنوية للتوجهات في مجال تدبير الموارد البشرية ومنظومة  التكوين </a:t>
            </a: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1AC13FF6-CB6C-6774-5803-BA78689F048A}"/>
              </a:ext>
            </a:extLst>
          </p:cNvPr>
          <p:cNvSpPr/>
          <p:nvPr/>
        </p:nvSpPr>
        <p:spPr>
          <a:xfrm>
            <a:off x="276227" y="3737052"/>
            <a:ext cx="10493926" cy="792000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rgbClr val="DEA9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indent="-285750" algn="just" defTabSz="488950" rtl="1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تفعيل توصيات  مرصد  مهن  الجماعات  الترابية</a:t>
            </a: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7F369B27-0CD1-F280-EBEE-F0CFA08461E0}"/>
              </a:ext>
            </a:extLst>
          </p:cNvPr>
          <p:cNvSpPr/>
          <p:nvPr/>
        </p:nvSpPr>
        <p:spPr>
          <a:xfrm>
            <a:off x="204789" y="4896992"/>
            <a:ext cx="10506551" cy="792000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rgbClr val="46B688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285750" indent="-285750" algn="just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وضع أليات للتقييم  منسجمة  مع منظومات التكوين المعتمدة 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29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grpSp>
        <p:nvGrpSpPr>
          <p:cNvPr id="45" name="Google Shape;624;p14"/>
          <p:cNvGrpSpPr/>
          <p:nvPr/>
        </p:nvGrpSpPr>
        <p:grpSpPr>
          <a:xfrm>
            <a:off x="-671428" y="6747444"/>
            <a:ext cx="13534857" cy="110556"/>
            <a:chOff x="-170626" y="0"/>
            <a:chExt cx="13534857" cy="166915"/>
          </a:xfrm>
        </p:grpSpPr>
        <p:sp>
          <p:nvSpPr>
            <p:cNvPr id="46" name="Google Shape;625;p14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26;p1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27;p1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DEA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8960F77D-B233-9A85-AA36-D9A256A4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هيكلة</a:t>
            </a: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الهيئة</a:t>
            </a: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الوطنية للتوجيه في مجال تدبير الموارد البشرية التكوين </a:t>
            </a:r>
            <a:endParaRPr lang="fr-FR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5B94B6DE-8BEC-D481-6F90-0050D17A9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33257"/>
              </p:ext>
            </p:extLst>
          </p:nvPr>
        </p:nvGraphicFramePr>
        <p:xfrm>
          <a:off x="0" y="1261405"/>
          <a:ext cx="12058650" cy="546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9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28A5620C-2C6E-CDF4-D69E-3166D65E8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73503" y="-1151187"/>
            <a:ext cx="4338083" cy="10462437"/>
          </a:xfrm>
          <a:prstGeom prst="rect">
            <a:avLst/>
          </a:prstGeom>
        </p:spPr>
      </p:pic>
      <p:sp>
        <p:nvSpPr>
          <p:cNvPr id="23" name="Titre 22">
            <a:extLst>
              <a:ext uri="{FF2B5EF4-FFF2-40B4-BE49-F238E27FC236}">
                <a16:creationId xmlns:a16="http://schemas.microsoft.com/office/drawing/2014/main" id="{08B21E7C-90FB-9F59-14BC-71E1684C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ar-SA" dirty="0"/>
              <a:t>كيفية اشتغال الهيئة الوطنية للتوجيه في  مجال تدبير الموارد البشرية والتكوين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D7C4BCB-7FE9-3CF6-ED48-5ADA8814B57B}"/>
              </a:ext>
            </a:extLst>
          </p:cNvPr>
          <p:cNvSpPr txBox="1"/>
          <p:nvPr/>
        </p:nvSpPr>
        <p:spPr>
          <a:xfrm>
            <a:off x="9771322" y="417682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ABE62A-96F6-BAA9-DBD0-14364752F87D}"/>
              </a:ext>
            </a:extLst>
          </p:cNvPr>
          <p:cNvSpPr txBox="1"/>
          <p:nvPr/>
        </p:nvSpPr>
        <p:spPr>
          <a:xfrm>
            <a:off x="8184327" y="34467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EA505A7-461C-5DAD-B771-B0F1CE888F16}"/>
              </a:ext>
            </a:extLst>
          </p:cNvPr>
          <p:cNvSpPr txBox="1"/>
          <p:nvPr/>
        </p:nvSpPr>
        <p:spPr>
          <a:xfrm>
            <a:off x="6604424" y="417682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E8F2B8F-4EBF-6CCB-BA79-EA38D908D6D8}"/>
              </a:ext>
            </a:extLst>
          </p:cNvPr>
          <p:cNvSpPr txBox="1"/>
          <p:nvPr/>
        </p:nvSpPr>
        <p:spPr>
          <a:xfrm>
            <a:off x="5041437" y="34467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8A1D61C-CF3A-031B-7C9A-882EECA9BCB1}"/>
              </a:ext>
            </a:extLst>
          </p:cNvPr>
          <p:cNvSpPr txBox="1"/>
          <p:nvPr/>
        </p:nvSpPr>
        <p:spPr>
          <a:xfrm>
            <a:off x="3459527" y="417682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92B2E88-92F6-10E9-511E-47850F263454}"/>
              </a:ext>
            </a:extLst>
          </p:cNvPr>
          <p:cNvSpPr txBox="1"/>
          <p:nvPr/>
        </p:nvSpPr>
        <p:spPr>
          <a:xfrm>
            <a:off x="1812683" y="343786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2BA1CBC-E81A-0391-7427-355CDEDE0A29}"/>
              </a:ext>
            </a:extLst>
          </p:cNvPr>
          <p:cNvSpPr txBox="1"/>
          <p:nvPr/>
        </p:nvSpPr>
        <p:spPr>
          <a:xfrm>
            <a:off x="8984512" y="5199810"/>
            <a:ext cx="2342706" cy="1323439"/>
          </a:xfrm>
          <a:prstGeom prst="rect">
            <a:avLst/>
          </a:prstGeom>
          <a:noFill/>
          <a:ln w="12700">
            <a:solidFill>
              <a:srgbClr val="007F7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تجتمع الهيئة في دورات عادية مرتين في السـنة، خلال شهر دجنبر وشهر يونيو، لتحديد الاستراتيجيات وتقييم المنجزات، كما يمكنها عقد اجتماعات كلمـا دعـت الضرورة</a:t>
            </a:r>
            <a:endParaRPr lang="fr-FR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10562E0-B160-AC77-FFA7-C10C37DA9B87}"/>
              </a:ext>
            </a:extLst>
          </p:cNvPr>
          <p:cNvSpPr txBox="1"/>
          <p:nvPr/>
        </p:nvSpPr>
        <p:spPr>
          <a:xfrm>
            <a:off x="7288049" y="1740685"/>
            <a:ext cx="2342706" cy="1323439"/>
          </a:xfrm>
          <a:prstGeom prst="rect">
            <a:avLst/>
          </a:prstGeom>
          <a:noFill/>
          <a:ln w="12700">
            <a:solidFill>
              <a:srgbClr val="0384D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تتداول الهيئة بحضور نصف أعضائها على الأقـل، وإذا لـم يتوفر النصاب، يمكن عقد اجتماع ثان بعد أسبوع دون اعتبـار شـرط النصاب بعد توجيه دعوة مكتوبة لجميع الأعضاء</a:t>
            </a:r>
            <a:endParaRPr lang="fr-FR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1FE3252-5572-C068-36D9-17B98A6FAFE2}"/>
              </a:ext>
            </a:extLst>
          </p:cNvPr>
          <p:cNvSpPr txBox="1"/>
          <p:nvPr/>
        </p:nvSpPr>
        <p:spPr>
          <a:xfrm>
            <a:off x="5708146" y="5080867"/>
            <a:ext cx="2342706" cy="1077218"/>
          </a:xfrm>
          <a:prstGeom prst="rect">
            <a:avLst/>
          </a:prstGeom>
          <a:noFill/>
          <a:ln w="12700">
            <a:solidFill>
              <a:srgbClr val="005E9E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خلال الاجتماع السنوي </a:t>
            </a:r>
            <a:r>
              <a:rPr lang="ar-M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قدم ال</a:t>
            </a:r>
            <a:r>
              <a:rPr lang="ar-M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ئ</a:t>
            </a:r>
            <a:r>
              <a:rPr lang="ar-MA" sz="16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اسة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للأعضاء حصيلة السنة المنتهية  ومشاريع البرامج المزعم انجازها خلال السنة القادمة</a:t>
            </a:r>
            <a:endParaRPr lang="fr-FR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712350A-7E64-6416-C4A2-C57F978B7825}"/>
              </a:ext>
            </a:extLst>
          </p:cNvPr>
          <p:cNvSpPr txBox="1"/>
          <p:nvPr/>
        </p:nvSpPr>
        <p:spPr>
          <a:xfrm>
            <a:off x="2563249" y="5080867"/>
            <a:ext cx="2342706" cy="584775"/>
          </a:xfrm>
          <a:prstGeom prst="rect">
            <a:avLst/>
          </a:prstGeom>
          <a:noFill/>
          <a:ln w="12700">
            <a:solidFill>
              <a:srgbClr val="00ABB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للهيئة أن تحدث لجن </a:t>
            </a:r>
            <a:r>
              <a:rPr lang="ar-SA" sz="16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موضوعاتية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إلى جانب اللجان الدائمة </a:t>
            </a:r>
            <a:endParaRPr lang="fr-FR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5A27CE2-B366-9DA3-1947-7C75E3DF7ECE}"/>
              </a:ext>
            </a:extLst>
          </p:cNvPr>
          <p:cNvSpPr txBox="1"/>
          <p:nvPr/>
        </p:nvSpPr>
        <p:spPr>
          <a:xfrm>
            <a:off x="4145159" y="2227893"/>
            <a:ext cx="2342706" cy="830997"/>
          </a:xfrm>
          <a:prstGeom prst="rect">
            <a:avLst/>
          </a:prstGeom>
          <a:noFill/>
          <a:ln w="12700">
            <a:solidFill>
              <a:srgbClr val="242424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تعتمد الهيئة نظاما داخليا يحدد كيفية اشتغالها متفق عليه من لدن أعضائها </a:t>
            </a:r>
            <a:endParaRPr lang="fr-FR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007AF1C-6863-D476-9D27-576CECD49F61}"/>
              </a:ext>
            </a:extLst>
          </p:cNvPr>
          <p:cNvSpPr txBox="1"/>
          <p:nvPr/>
        </p:nvSpPr>
        <p:spPr>
          <a:xfrm>
            <a:off x="1002269" y="2474115"/>
            <a:ext cx="2342706" cy="584775"/>
          </a:xfrm>
          <a:prstGeom prst="rect">
            <a:avLst/>
          </a:prstGeom>
          <a:noFill/>
          <a:ln w="12700">
            <a:solidFill>
              <a:srgbClr val="007996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تسند إلى مديرية تنمية الكفاءات والتحول الرقمي مهمة كتابة الهيئة</a:t>
            </a:r>
            <a:endParaRPr lang="fr-FR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46450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10068</TotalTime>
  <Words>756</Words>
  <Application>Microsoft Office PowerPoint</Application>
  <PresentationFormat>Grand écran</PresentationFormat>
  <Paragraphs>104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Josefin Sans</vt:lpstr>
      <vt:lpstr>Sakkal Majalla</vt:lpstr>
      <vt:lpstr>Wingdings</vt:lpstr>
      <vt:lpstr>Contents Slide Master</vt:lpstr>
      <vt:lpstr>Conception personnalisée</vt:lpstr>
      <vt:lpstr>Thème Office</vt:lpstr>
      <vt:lpstr>Présentation PowerPoint</vt:lpstr>
      <vt:lpstr> المحور الأول للإستراتيجية  تطوير منظومة تكوين الموارد البشرية بالجماعات الترابية </vt:lpstr>
      <vt:lpstr>نظام الحكامة في تدبير الموارد البشرية والتكوين يضمن توزيع ملائم للأدوار و المهام بين مختلف المتدخلين</vt:lpstr>
      <vt:lpstr>مهام الهيئة الوطنية للتوجيه في مجال تدبير الموارد البشرية و التكوين</vt:lpstr>
      <vt:lpstr>اختصاصات الهيأة  الوطنية للتوجيه في مجال تدبير الموارد البشرية و التكوين</vt:lpstr>
      <vt:lpstr>اختصاصات الهيئة  الوطنية للتوجيه في مجال تدبير الموارد البشرية و التكوين</vt:lpstr>
      <vt:lpstr>اختصاصات الهيئة  الوطنية للتوجيه في مجال تدبير الموارد البشرية و التكوين</vt:lpstr>
      <vt:lpstr> هيكلة الهيئة الوطنية للتوجيه في مجال تدبير الموارد البشرية التكوين </vt:lpstr>
      <vt:lpstr>كيفية اشتغال الهيئة الوطنية للتوجيه في  مجال تدبير الموارد البشرية والتكوين</vt:lpstr>
      <vt:lpstr>رئاسة الهيئة  الوطنية للتوجيه في مجال تدبير الموارد البشرية و التكوين </vt:lpstr>
      <vt:lpstr>ورقة الطريق لتفعيل الهيئة  الوطنية للتوجيه في مجال تدبير الموارد البشرية و التكوين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El Ghouli Majdouline</cp:lastModifiedBy>
  <cp:revision>438</cp:revision>
  <cp:lastPrinted>2022-07-06T09:56:30Z</cp:lastPrinted>
  <dcterms:created xsi:type="dcterms:W3CDTF">2020-07-21T11:51:32Z</dcterms:created>
  <dcterms:modified xsi:type="dcterms:W3CDTF">2022-07-14T10:07:38Z</dcterms:modified>
</cp:coreProperties>
</file>